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heme/themeOverride1.xml" ContentType="application/vnd.openxmlformats-officedocument.themeOverr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9" r:id="rId3"/>
    <p:sldId id="272" r:id="rId4"/>
    <p:sldId id="257" r:id="rId5"/>
    <p:sldId id="274" r:id="rId6"/>
    <p:sldId id="263" r:id="rId7"/>
    <p:sldId id="260" r:id="rId8"/>
    <p:sldId id="258" r:id="rId9"/>
    <p:sldId id="267" r:id="rId10"/>
    <p:sldId id="270" r:id="rId11"/>
    <p:sldId id="271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4" y="-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30581-F879-43B8-8D1D-8D09B3FB3403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C387-6384-44DE-A954-64D274F891B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8B2BF-85DE-4973-9673-D12D95F47830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CFFD6-52BC-4616-B052-D5B0628B084B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00D7-69B3-4660-A34C-5A6B02299727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52E8-596F-41D5-8220-42D89D4E640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2360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67200" y="1600200"/>
            <a:ext cx="3657600" cy="2360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113213"/>
            <a:ext cx="3657600" cy="2360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67200" y="4113213"/>
            <a:ext cx="3657600" cy="2360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787EF-BA89-4CA8-8684-7913A6478BFE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EFA5-EB6A-4679-BEFD-C57544FC027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393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9699B06-417C-4EF0-932F-DE3C29E3C8E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3E7433D-1FC4-4A1C-82F6-8CA0FFB782B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5F584-1409-4798-B899-37A935D87404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F14FD-508C-4274-8D69-85FA38C0E4D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89E5D-66E6-47AB-8419-50FA6DB45F86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09502-2BCA-4D79-82EB-E2941BE18D2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A46F-94F6-4384-B1CC-7F89542F67F9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A406F-FF76-47AC-A9F5-156E5ECAA97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E6C76E-0D19-4DB8-A8BE-0D573DE29D42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A6A287-46CE-4735-9C0D-AF74481590B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0F3A3-400F-4E5C-A77B-E0ABC653E55F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F189-7723-403B-B851-0206EA44430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0F3766-A3D4-4C7A-8E61-C051D9492A50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2C207B9-C689-40E1-AE07-1D6BD0E3D80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C8B1820-34C9-40D2-805B-DAC21599742F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69FDC5-8C09-49F4-AC35-125FA0B87B8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8CA9876-3C9E-4B93-902A-179EB5182555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81DC72D-262B-4AF9-ACAB-C396CFE0E50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79" r:id="rId4"/>
    <p:sldLayoutId id="2147483680" r:id="rId5"/>
    <p:sldLayoutId id="2147483687" r:id="rId6"/>
    <p:sldLayoutId id="2147483681" r:id="rId7"/>
    <p:sldLayoutId id="2147483688" r:id="rId8"/>
    <p:sldLayoutId id="2147483689" r:id="rId9"/>
    <p:sldLayoutId id="2147483682" r:id="rId10"/>
    <p:sldLayoutId id="2147483683" r:id="rId11"/>
    <p:sldLayoutId id="214748369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Lucida Sans Unicode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hyperlink" Target="http://www.childrensrights.i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uide2womenleaders.com/" TargetMode="External"/><Relationship Id="rId3" Type="http://schemas.openxmlformats.org/officeDocument/2006/relationships/hyperlink" Target="http://www.un.org/milleniumgoals/" TargetMode="External"/><Relationship Id="rId5" Type="http://schemas.openxmlformats.org/officeDocument/2006/relationships/hyperlink" Target="http://www.unorg/womenwatch/daw/cedaw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4" Type="http://schemas.openxmlformats.org/officeDocument/2006/relationships/image" Target="../media/image7.jpeg"/><Relationship Id="rId10" Type="http://schemas.openxmlformats.org/officeDocument/2006/relationships/image" Target="../media/image13.jpeg"/><Relationship Id="rId5" Type="http://schemas.openxmlformats.org/officeDocument/2006/relationships/image" Target="../media/image8.jpeg"/><Relationship Id="rId7" Type="http://schemas.openxmlformats.org/officeDocument/2006/relationships/image" Target="../media/image10.jpeg"/><Relationship Id="rId11" Type="http://schemas.openxmlformats.org/officeDocument/2006/relationships/image" Target="../media/image14.jpeg"/><Relationship Id="rId12" Type="http://schemas.openxmlformats.org/officeDocument/2006/relationships/hyperlink" Target="http://www.guide2womenleaders.com/index.html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9" Type="http://schemas.openxmlformats.org/officeDocument/2006/relationships/image" Target="../media/image12.jpeg"/><Relationship Id="rId3" Type="http://schemas.openxmlformats.org/officeDocument/2006/relationships/image" Target="../media/image6.jpeg"/><Relationship Id="rId6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xDGfke09Bw" TargetMode="Externa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050" y="836613"/>
            <a:ext cx="6408738" cy="18002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5300" dirty="0" smtClean="0"/>
              <a:t>Gender</a:t>
            </a:r>
            <a:br>
              <a:rPr lang="en-IE" sz="5300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Gender Perspectives </a:t>
            </a:r>
            <a:br>
              <a:rPr lang="en-IE" dirty="0" smtClean="0"/>
            </a:br>
            <a:r>
              <a:rPr lang="en-IE" dirty="0" smtClean="0"/>
              <a:t>on Choices and Power</a:t>
            </a:r>
            <a:endParaRPr lang="en-IE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2195513" y="2997201"/>
            <a:ext cx="6408935" cy="3384127"/>
          </a:xfrm>
        </p:spPr>
        <p:txBody>
          <a:bodyPr/>
          <a:lstStyle/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 algn="r"/>
            <a:r>
              <a:rPr lang="en-IE" sz="2700" dirty="0" smtClean="0"/>
              <a:t>Lesson 5</a:t>
            </a:r>
          </a:p>
          <a:p>
            <a:endParaRPr lang="en-IE" dirty="0" smtClean="0"/>
          </a:p>
        </p:txBody>
      </p:sp>
      <p:pic>
        <p:nvPicPr>
          <p:cNvPr id="13315" name="Picture 3" descr="200806-BEN-4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924175"/>
            <a:ext cx="4056063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04813"/>
            <a:ext cx="1150937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49275"/>
            <a:ext cx="795337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555776" y="2967335"/>
            <a:ext cx="43022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/>
          </a:p>
          <a:p>
            <a:endParaRPr lang="en-IE" sz="1000" dirty="0" smtClean="0"/>
          </a:p>
          <a:p>
            <a:endParaRPr lang="en-IE" sz="1000" dirty="0" smtClean="0"/>
          </a:p>
          <a:p>
            <a:r>
              <a:rPr lang="en-IE" sz="1000" dirty="0" smtClean="0"/>
              <a:t>Group </a:t>
            </a:r>
            <a:r>
              <a:rPr lang="en-IE" sz="1000" dirty="0"/>
              <a:t>of women on </a:t>
            </a:r>
            <a:r>
              <a:rPr lang="en-IE" sz="1000" dirty="0" smtClean="0"/>
              <a:t>way </a:t>
            </a:r>
            <a:r>
              <a:rPr lang="en-IE" sz="1000" dirty="0"/>
              <a:t>to </a:t>
            </a:r>
            <a:r>
              <a:rPr lang="en-IE" sz="1000" dirty="0" smtClean="0"/>
              <a:t>market, </a:t>
            </a:r>
            <a:r>
              <a:rPr lang="en-IE" sz="1000" dirty="0"/>
              <a:t>Benin. </a:t>
            </a:r>
            <a:r>
              <a:rPr lang="en-US" sz="1000" dirty="0"/>
              <a:t>(© Plan International, 2008)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1412776"/>
            <a:ext cx="597666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IE" sz="4800" dirty="0">
                <a:solidFill>
                  <a:srgbClr val="FF6600"/>
                </a:solidFill>
              </a:rPr>
              <a:t>An agent for change </a:t>
            </a:r>
            <a:endParaRPr lang="en-IE" sz="4800" dirty="0" smtClean="0">
              <a:solidFill>
                <a:srgbClr val="FF6600"/>
              </a:solidFill>
            </a:endParaRPr>
          </a:p>
          <a:p>
            <a:pPr marL="0" indent="0" algn="ctr">
              <a:buNone/>
            </a:pPr>
            <a:endParaRPr lang="en-IE" sz="3600" dirty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en-IE" sz="4800" dirty="0" smtClean="0"/>
              <a:t>is </a:t>
            </a:r>
            <a:r>
              <a:rPr lang="en-IE" sz="4800" dirty="0"/>
              <a:t>someone or something, which causes change.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965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11760" y="2852936"/>
            <a:ext cx="4248472" cy="2304256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I could…</a:t>
            </a:r>
          </a:p>
          <a:p>
            <a:endParaRPr lang="en-GB" sz="2800" dirty="0"/>
          </a:p>
          <a:p>
            <a:r>
              <a:rPr lang="en-GB" sz="2800" dirty="0"/>
              <a:t>We could together…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1979712" y="908720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IE" sz="4000" dirty="0"/>
              <a:t>How could you be </a:t>
            </a:r>
          </a:p>
          <a:p>
            <a:pPr marL="0" indent="0" algn="ctr">
              <a:buNone/>
            </a:pPr>
            <a:r>
              <a:rPr lang="en-IE" sz="4000" dirty="0"/>
              <a:t>an </a:t>
            </a:r>
            <a:r>
              <a:rPr lang="en-IE" sz="4000" dirty="0">
                <a:solidFill>
                  <a:srgbClr val="FF6600"/>
                </a:solidFill>
              </a:rPr>
              <a:t>agent for change</a:t>
            </a:r>
            <a:r>
              <a:rPr lang="en-IE" sz="4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60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4"/>
          <p:cNvSpPr txBox="1">
            <a:spLocks noChangeArrowheads="1"/>
          </p:cNvSpPr>
          <p:nvPr/>
        </p:nvSpPr>
        <p:spPr bwMode="auto">
          <a:xfrm>
            <a:off x="971600" y="3645024"/>
            <a:ext cx="27796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Lucida Sans Unicode" pitchFamily="34" charset="0"/>
                <a:cs typeface="Lucida Sans Unicode" pitchFamily="34" charset="0"/>
              </a:rPr>
              <a:t>Peru © Plan International 2011</a:t>
            </a:r>
            <a:endParaRPr lang="en-US" sz="900" dirty="0">
              <a:latin typeface="Lucida Sans Unicode" pitchFamily="34" charset="0"/>
              <a:cs typeface="Lucida Sans Unicode" pitchFamily="34" charset="0"/>
            </a:endParaRPr>
          </a:p>
          <a:p>
            <a:endParaRPr lang="en-US" sz="900" dirty="0">
              <a:latin typeface="Lucida Sans Unicode" pitchFamily="34" charset="0"/>
              <a:cs typeface="Lucida Sans Unicode" pitchFamily="34" charset="0"/>
            </a:endParaRPr>
          </a:p>
          <a:p>
            <a:r>
              <a:rPr lang="en-US" sz="2400" dirty="0">
                <a:solidFill>
                  <a:srgbClr val="FF6600"/>
                </a:solidFill>
                <a:latin typeface="Lucida Sans Unicode" pitchFamily="34" charset="0"/>
              </a:rPr>
              <a:t>Make your voice heard</a:t>
            </a:r>
          </a:p>
          <a:p>
            <a:endParaRPr lang="en-US" dirty="0">
              <a:latin typeface="Lucida Sans Unicode" pitchFamily="34" charset="0"/>
            </a:endParaRPr>
          </a:p>
        </p:txBody>
      </p:sp>
      <p:pic>
        <p:nvPicPr>
          <p:cNvPr id="22530" name="Picture 5" descr="CPPR-2011-BOL-CPD34-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8913"/>
            <a:ext cx="259238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201103-GTM-8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068638"/>
            <a:ext cx="3997325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8"/>
          <p:cNvSpPr txBox="1">
            <a:spLocks noChangeArrowheads="1"/>
          </p:cNvSpPr>
          <p:nvPr/>
        </p:nvSpPr>
        <p:spPr bwMode="auto">
          <a:xfrm>
            <a:off x="4859338" y="2492896"/>
            <a:ext cx="26649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6600"/>
                </a:solidFill>
                <a:latin typeface="Lucida Sans Unicode" pitchFamily="34" charset="0"/>
              </a:rPr>
              <a:t>Involve others</a:t>
            </a:r>
          </a:p>
        </p:txBody>
      </p:sp>
      <p:sp>
        <p:nvSpPr>
          <p:cNvPr id="22533" name="TextBox 9"/>
          <p:cNvSpPr txBox="1">
            <a:spLocks noChangeArrowheads="1"/>
          </p:cNvSpPr>
          <p:nvPr/>
        </p:nvSpPr>
        <p:spPr bwMode="auto">
          <a:xfrm>
            <a:off x="4067944" y="1268760"/>
            <a:ext cx="3960440" cy="648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Lucida Sans Unicode" pitchFamily="34" charset="0"/>
              </a:rPr>
              <a:t>You could…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7944" y="5733256"/>
            <a:ext cx="2338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Bolivia </a:t>
            </a:r>
            <a:r>
              <a:rPr lang="en-US" sz="1000" dirty="0" smtClean="0">
                <a:latin typeface="Lucida Sans Unicode" pitchFamily="34" charset="0"/>
                <a:cs typeface="Lucida Sans Unicode" pitchFamily="34" charset="0"/>
              </a:rPr>
              <a:t>© </a:t>
            </a:r>
            <a:r>
              <a:rPr lang="en-US" sz="1000" dirty="0">
                <a:latin typeface="Lucida Sans Unicode" pitchFamily="34" charset="0"/>
                <a:cs typeface="Lucida Sans Unicode" pitchFamily="34" charset="0"/>
              </a:rPr>
              <a:t>Plan </a:t>
            </a:r>
            <a:r>
              <a:rPr lang="en-US" sz="1000" dirty="0" smtClean="0">
                <a:latin typeface="Lucida Sans Unicode" pitchFamily="34" charset="0"/>
                <a:cs typeface="Lucida Sans Unicode" pitchFamily="34" charset="0"/>
              </a:rPr>
              <a:t>International 2011</a:t>
            </a:r>
            <a:endParaRPr lang="en-US" sz="1000" dirty="0">
              <a:latin typeface="Lucida Sans Unicode" pitchFamily="34" charset="0"/>
              <a:cs typeface="Lucida Sans Unicode" pitchFamily="34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57256" cy="64807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Extension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7457256" cy="5637113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GB" sz="1800" dirty="0"/>
              <a:t>Poster campaign to encourage both men and women to promote gender equality in </a:t>
            </a:r>
            <a:r>
              <a:rPr lang="en-GB" sz="1800" dirty="0" smtClean="0"/>
              <a:t>society</a:t>
            </a:r>
          </a:p>
          <a:p>
            <a:pPr marL="274320" lvl="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GB" sz="1800" dirty="0"/>
              <a:t>D</a:t>
            </a:r>
            <a:r>
              <a:rPr lang="en-GB" sz="1800" dirty="0" smtClean="0"/>
              <a:t>iscussion </a:t>
            </a:r>
            <a:r>
              <a:rPr lang="en-GB" sz="1800" dirty="0"/>
              <a:t>on same sex stereotyping and how to promote more tolerance in society </a:t>
            </a:r>
            <a:endParaRPr lang="en-US" sz="1800" b="1" u="sng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GB" sz="1800" dirty="0"/>
              <a:t>Design a campaign to promote gender equality in the school (What would you like to change? </a:t>
            </a:r>
            <a:r>
              <a:rPr lang="en-GB" sz="1800" dirty="0" smtClean="0"/>
              <a:t>How </a:t>
            </a:r>
            <a:r>
              <a:rPr lang="en-GB" sz="1800" dirty="0"/>
              <a:t>can you do it?) </a:t>
            </a:r>
            <a:endParaRPr lang="en-US" sz="1800" b="1" u="sng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GB" sz="1800" dirty="0"/>
              <a:t>Children in groups are assigned a woman leader to research either current or historical i.e. </a:t>
            </a:r>
            <a:r>
              <a:rPr lang="en-GB" sz="1800" dirty="0" err="1"/>
              <a:t>Gráinne</a:t>
            </a:r>
            <a:r>
              <a:rPr lang="en-GB" sz="1800" dirty="0"/>
              <a:t> </a:t>
            </a:r>
            <a:r>
              <a:rPr lang="en-GB" sz="1800" dirty="0" err="1"/>
              <a:t>Mhaol</a:t>
            </a:r>
            <a:r>
              <a:rPr lang="en-GB" sz="1800" dirty="0"/>
              <a:t>, Queen </a:t>
            </a:r>
            <a:r>
              <a:rPr lang="en-GB" sz="1800" dirty="0" err="1"/>
              <a:t>Maedbh</a:t>
            </a:r>
            <a:r>
              <a:rPr lang="en-GB" sz="1800" dirty="0"/>
              <a:t>, Florence Nightingale, Albert </a:t>
            </a:r>
            <a:r>
              <a:rPr lang="en-GB" sz="1800" dirty="0" err="1"/>
              <a:t>Nobbs</a:t>
            </a:r>
            <a:r>
              <a:rPr lang="en-GB" sz="1800" dirty="0"/>
              <a:t>, Joan of Arc, Mary </a:t>
            </a:r>
            <a:r>
              <a:rPr lang="en-GB" sz="1800" dirty="0" smtClean="0"/>
              <a:t>Robinson, including </a:t>
            </a:r>
            <a:r>
              <a:rPr lang="en-GB" sz="1800" dirty="0"/>
              <a:t>women leaders and decision makers from a variety of cultures and countries to show that women can be leaders and decision makers anywhere in the </a:t>
            </a:r>
            <a:r>
              <a:rPr lang="en-GB" sz="1800" dirty="0" smtClean="0"/>
              <a:t>world </a:t>
            </a:r>
            <a:r>
              <a:rPr lang="en-GB" sz="1800" dirty="0">
                <a:hlinkClick r:id="rId2"/>
              </a:rPr>
              <a:t>http://www.guide2womenleaders.com</a:t>
            </a:r>
            <a:r>
              <a:rPr lang="en-GB" sz="1800" dirty="0" smtClean="0">
                <a:hlinkClick r:id="rId2"/>
              </a:rPr>
              <a:t>/</a:t>
            </a:r>
            <a:r>
              <a:rPr lang="en-GB" sz="1800" dirty="0" smtClean="0"/>
              <a:t>.   </a:t>
            </a:r>
            <a:endParaRPr lang="en-US" sz="1800" b="1" u="sng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GB" sz="1800" dirty="0"/>
              <a:t>Explore how women and men can stand up for women’s rights. Link with the Millennium Development Goals (</a:t>
            </a:r>
            <a:r>
              <a:rPr lang="en-GB" sz="1800" dirty="0">
                <a:hlinkClick r:id="rId3"/>
              </a:rPr>
              <a:t>www.un.org/milleniumgoals/</a:t>
            </a:r>
            <a:r>
              <a:rPr lang="en-GB" sz="1800" dirty="0"/>
              <a:t> ), Rights of the Child (</a:t>
            </a:r>
            <a:r>
              <a:rPr lang="en-GB" sz="1800" dirty="0">
                <a:hlinkClick r:id="rId4"/>
              </a:rPr>
              <a:t>www.childrensrights.ie</a:t>
            </a:r>
            <a:r>
              <a:rPr lang="en-GB" sz="1800" dirty="0"/>
              <a:t> ) or Convention on Elimination of Discrimination Against Women (</a:t>
            </a:r>
            <a:r>
              <a:rPr lang="en-GB" sz="1800" dirty="0">
                <a:hlinkClick r:id="rId5"/>
              </a:rPr>
              <a:t>www.unorg/womenwatch/daw/cedaw</a:t>
            </a:r>
            <a:r>
              <a:rPr lang="en-GB" sz="1800" dirty="0" smtClean="0">
                <a:hlinkClick r:id="rId5"/>
              </a:rPr>
              <a:t>/</a:t>
            </a:r>
            <a:r>
              <a:rPr lang="en-GB" sz="1800" dirty="0" smtClean="0"/>
              <a:t>).</a:t>
            </a:r>
            <a:endParaRPr lang="en-US" sz="1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3200" dirty="0" smtClean="0"/>
              <a:t>In this lesson we are going to…</a:t>
            </a:r>
            <a:endParaRPr lang="en-IE" sz="3200" dirty="0"/>
          </a:p>
        </p:txBody>
      </p:sp>
      <p:sp>
        <p:nvSpPr>
          <p:cNvPr id="14338" name="Subtitle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7457256" cy="4557120"/>
          </a:xfrm>
        </p:spPr>
        <p:txBody>
          <a:bodyPr/>
          <a:lstStyle/>
          <a:p>
            <a:pPr marL="342900" indent="-342900">
              <a:buFont typeface="Courier New"/>
              <a:buChar char="o"/>
            </a:pPr>
            <a:r>
              <a:rPr lang="en-GB" dirty="0" smtClean="0"/>
              <a:t>Examine the issue of choices available to girls and boys locally and globally.</a:t>
            </a:r>
          </a:p>
          <a:p>
            <a:endParaRPr lang="en-GB" dirty="0" smtClean="0"/>
          </a:p>
          <a:p>
            <a:pPr marL="342900" indent="-342900">
              <a:buFont typeface="Courier New"/>
              <a:buChar char="o"/>
            </a:pPr>
            <a:r>
              <a:rPr lang="en-GB" dirty="0" smtClean="0"/>
              <a:t>List ways to give more choices to girls and to ensure equal representation in power.</a:t>
            </a:r>
          </a:p>
          <a:p>
            <a:endParaRPr lang="en-GB" dirty="0" smtClean="0"/>
          </a:p>
          <a:p>
            <a:pPr marL="342900" indent="-342900">
              <a:buFont typeface="Courier New"/>
              <a:buChar char="o"/>
            </a:pPr>
            <a:r>
              <a:rPr lang="en-GB" dirty="0" smtClean="0"/>
              <a:t>Think about how we can be agents for change.</a:t>
            </a:r>
            <a:endParaRPr lang="en-IE" u="sng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Women in Power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827584" y="2132856"/>
            <a:ext cx="7097216" cy="4341096"/>
          </a:xfrm>
        </p:spPr>
        <p:txBody>
          <a:bodyPr/>
          <a:lstStyle/>
          <a:p>
            <a:r>
              <a:rPr lang="en-US" sz="3200" dirty="0" smtClean="0"/>
              <a:t>How many countries do you think there are in the world?</a:t>
            </a:r>
          </a:p>
          <a:p>
            <a:endParaRPr lang="en-US" sz="3200" dirty="0"/>
          </a:p>
          <a:p>
            <a:r>
              <a:rPr lang="en-US" sz="3200" dirty="0" smtClean="0"/>
              <a:t>How many countries in the world are led by women today?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295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3200" dirty="0" smtClean="0"/>
              <a:t>Women in Power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576" y="1340768"/>
            <a:ext cx="7129537" cy="4680620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"/>
              <a:buChar char=""/>
              <a:defRPr/>
            </a:pPr>
            <a:endParaRPr lang="en-IE" sz="4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IE" sz="3200" dirty="0" smtClean="0"/>
              <a:t>There are </a:t>
            </a:r>
            <a:r>
              <a:rPr lang="en-IE" sz="3200" dirty="0" smtClean="0">
                <a:solidFill>
                  <a:schemeClr val="accent1"/>
                </a:solidFill>
              </a:rPr>
              <a:t>195 countries </a:t>
            </a:r>
            <a:r>
              <a:rPr lang="en-IE" sz="3200" dirty="0" smtClean="0"/>
              <a:t>in the world.</a:t>
            </a: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endParaRPr lang="en-IE" sz="3200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IE" sz="3200" dirty="0" smtClean="0"/>
              <a:t>Only</a:t>
            </a:r>
            <a:r>
              <a:rPr lang="en-IE" sz="3200" dirty="0" smtClean="0">
                <a:solidFill>
                  <a:srgbClr val="FE8637"/>
                </a:solidFill>
              </a:rPr>
              <a:t> 30 countries </a:t>
            </a:r>
            <a:r>
              <a:rPr lang="en-IE" sz="3200" dirty="0" smtClean="0"/>
              <a:t>are led by women in the world today.</a:t>
            </a:r>
            <a:endParaRPr lang="en-I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sz="quarter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IE" sz="3200" dirty="0" smtClean="0"/>
              <a:t>Women </a:t>
            </a:r>
            <a:r>
              <a:rPr lang="en-IE" sz="3200" dirty="0"/>
              <a:t>in Power</a:t>
            </a:r>
            <a:r>
              <a:rPr lang="en-IE" sz="3200" cap="none" dirty="0" smtClean="0"/>
              <a:t> </a:t>
            </a:r>
            <a:endParaRPr lang="en-GB" sz="3200" cap="none" dirty="0" smtClean="0"/>
          </a:p>
        </p:txBody>
      </p:sp>
      <p:grpSp>
        <p:nvGrpSpPr>
          <p:cNvPr id="19458" name="Group 30"/>
          <p:cNvGrpSpPr>
            <a:grpSpLocks/>
          </p:cNvGrpSpPr>
          <p:nvPr/>
        </p:nvGrpSpPr>
        <p:grpSpPr bwMode="auto">
          <a:xfrm>
            <a:off x="827088" y="1628775"/>
            <a:ext cx="7129462" cy="3168650"/>
            <a:chOff x="521" y="1207"/>
            <a:chExt cx="2591" cy="1530"/>
          </a:xfrm>
        </p:grpSpPr>
        <p:pic>
          <p:nvPicPr>
            <p:cNvPr id="19461" name="Picture 9" descr="Queen Salote Tupou III of Tonga (1918-65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1207"/>
              <a:ext cx="474" cy="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2" name="Picture 11" descr="Sirivamo Bandaranaike, Prime Minister in Sri Lanka 196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65" y="1207"/>
              <a:ext cx="486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3" name="Picture 13" descr="Olga Ruder-Zeynek,Chairperson of the Austrian Bundersrat 1927-28 and 193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66" y="1207"/>
              <a:ext cx="486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4" name="Picture 15" descr="Nina Bang, Minister of Education in Denmark (1924-26)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19" y="1207"/>
              <a:ext cx="486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5" name="Picture 17" descr="Isabel Peron, President of Argentina 1974-7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18" y="1207"/>
              <a:ext cx="492" cy="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6" name="Picture 19" descr="G.K.T. Chiepe, Foreign Minister Botswana 1974-9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08" y="1933"/>
              <a:ext cx="504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Picture 21" descr="Victoria Chaflin Woodhull, Presidential Candidate in USA in 187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21" y="1933"/>
              <a:ext cx="486" cy="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8" name="Picture 23" descr="Miriam Wallace Ferguson, Governor of Texas 1925-27 and 1933-3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20" y="1933"/>
              <a:ext cx="492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9" name="Picture 25" descr="1898-1918 Co-Leader of the Social Democrats Rosa Luxemburg, Germany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565" y="1933"/>
              <a:ext cx="521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0" name="Picture 29" descr="1918-19 Member of the Governing National Council of the Fifteen and Plenipotentiary Minister to Switzerland Rosika Schwimmer, Hungary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103" y="1933"/>
              <a:ext cx="504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9" name="AutoShape 31">
            <a:hlinkClick r:id="rId12" highlightClick="1"/>
          </p:cNvPr>
          <p:cNvSpPr>
            <a:spLocks noChangeArrowheads="1"/>
          </p:cNvSpPr>
          <p:nvPr/>
        </p:nvSpPr>
        <p:spPr bwMode="auto">
          <a:xfrm>
            <a:off x="827088" y="5229225"/>
            <a:ext cx="1152525" cy="10080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60" name="Text Box 32"/>
          <p:cNvSpPr txBox="1">
            <a:spLocks noChangeArrowheads="1"/>
          </p:cNvSpPr>
          <p:nvPr/>
        </p:nvSpPr>
        <p:spPr bwMode="auto">
          <a:xfrm>
            <a:off x="2268538" y="5373688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/>
              <a:t>Click here to find more about these women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56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221825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3200" dirty="0"/>
              <a:t>In your groups you will discuss the following questions. </a:t>
            </a:r>
            <a:r>
              <a:rPr lang="en-GB" sz="3200" dirty="0"/>
              <a:t/>
            </a:r>
            <a:br>
              <a:rPr lang="en-GB" sz="3200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2060848"/>
            <a:ext cx="7313240" cy="3240360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endParaRPr lang="en-IE" sz="3200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IE" sz="32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IE" sz="3200" dirty="0"/>
              <a:t>Most countries are led by men, why do you think this is </a:t>
            </a:r>
            <a:r>
              <a:rPr lang="en-IE" sz="3200" dirty="0" smtClean="0"/>
              <a:t>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IE" sz="3200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IE" sz="3200" dirty="0" smtClean="0"/>
              <a:t>Why are less women in power?</a:t>
            </a:r>
            <a:endParaRPr lang="en-I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5536" y="274638"/>
            <a:ext cx="7072064" cy="185821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 smtClean="0"/>
              <a:t>Record your findings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500688" y="2492375"/>
            <a:ext cx="3643312" cy="3679825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Girls</a:t>
            </a:r>
            <a:endParaRPr lang="en-IE" dirty="0" smtClean="0"/>
          </a:p>
        </p:txBody>
      </p:sp>
      <p:sp>
        <p:nvSpPr>
          <p:cNvPr id="5" name="Rectangle 4"/>
          <p:cNvSpPr/>
          <p:nvPr/>
        </p:nvSpPr>
        <p:spPr>
          <a:xfrm>
            <a:off x="1259632" y="2348880"/>
            <a:ext cx="2592288" cy="257058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Boys think…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076056" y="2348880"/>
            <a:ext cx="2592288" cy="257058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Girls think…</a:t>
            </a:r>
            <a:endParaRPr lang="en-US" sz="2400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4581128"/>
            <a:ext cx="942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288" y="1772816"/>
            <a:ext cx="9429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9552" y="274638"/>
            <a:ext cx="6928048" cy="171420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Record your findings</a:t>
            </a:r>
            <a:br>
              <a:rPr lang="en-US" sz="3200" dirty="0"/>
            </a:b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1259632" y="2564904"/>
            <a:ext cx="6264696" cy="24482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Girls and boys think…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192" y="764704"/>
            <a:ext cx="1512887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2088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n-IE" sz="3200" dirty="0" smtClean="0"/>
              <a:t/>
            </a:r>
            <a:br>
              <a:rPr lang="en-IE" sz="3200" dirty="0" smtClean="0"/>
            </a:br>
            <a:r>
              <a:rPr lang="en-IE" sz="3200" dirty="0"/>
              <a:t/>
            </a:r>
            <a:br>
              <a:rPr lang="en-IE" sz="3200" dirty="0"/>
            </a:br>
            <a:r>
              <a:rPr lang="en-IE" sz="3200" dirty="0" smtClean="0"/>
              <a:t/>
            </a:r>
            <a:br>
              <a:rPr lang="en-IE" sz="3200" dirty="0" smtClean="0"/>
            </a:br>
            <a:r>
              <a:rPr lang="en-IE" sz="3200" dirty="0"/>
              <a:t/>
            </a:r>
            <a:br>
              <a:rPr lang="en-IE" sz="3200" dirty="0"/>
            </a:br>
            <a:r>
              <a:rPr lang="en-IE" sz="3200" dirty="0" smtClean="0"/>
              <a:t/>
            </a:r>
            <a:br>
              <a:rPr lang="en-IE" sz="3200" dirty="0" smtClean="0"/>
            </a:br>
            <a:r>
              <a:rPr lang="en-IE" sz="3200" dirty="0" smtClean="0"/>
              <a:t>How </a:t>
            </a:r>
            <a:r>
              <a:rPr lang="en-IE" sz="3200" dirty="0"/>
              <a:t>are women trying to change their country?</a:t>
            </a:r>
            <a:br>
              <a:rPr lang="en-IE" sz="32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IE" dirty="0" smtClean="0"/>
          </a:p>
          <a:p>
            <a:pPr marL="0" indent="0" algn="ctr">
              <a:buNone/>
            </a:pPr>
            <a:endParaRPr lang="en-IE" dirty="0"/>
          </a:p>
          <a:p>
            <a:pPr marL="0" indent="0" algn="ctr">
              <a:buNone/>
            </a:pPr>
            <a:endParaRPr lang="en-IE" dirty="0" smtClean="0"/>
          </a:p>
          <a:p>
            <a:pPr marL="0" indent="0" algn="ctr">
              <a:buNone/>
            </a:pPr>
            <a:endParaRPr lang="en-IE" dirty="0"/>
          </a:p>
          <a:p>
            <a:pPr marL="0" indent="0" algn="ctr">
              <a:buNone/>
            </a:pPr>
            <a:endParaRPr lang="en-IE" dirty="0" smtClean="0"/>
          </a:p>
          <a:p>
            <a:pPr marL="0" indent="0" algn="ctr">
              <a:buNone/>
            </a:pPr>
            <a:endParaRPr lang="en-IE" dirty="0" smtClean="0"/>
          </a:p>
          <a:p>
            <a:pPr algn="ctr">
              <a:buFont typeface="Wingdings" pitchFamily="2" charset="2"/>
              <a:buNone/>
            </a:pPr>
            <a:endParaRPr lang="en-IE" b="1" u="sng" dirty="0" smtClean="0">
              <a:hlinkClick r:id="rId2"/>
            </a:endParaRPr>
          </a:p>
          <a:p>
            <a:pPr algn="ctr">
              <a:buFont typeface="Wingdings" pitchFamily="2" charset="2"/>
              <a:buNone/>
            </a:pPr>
            <a:endParaRPr lang="en-IE" b="1" u="sng" dirty="0" smtClean="0">
              <a:hlinkClick r:id="rId2"/>
            </a:endParaRPr>
          </a:p>
          <a:p>
            <a:pPr algn="ctr">
              <a:buFont typeface="Wingdings" pitchFamily="2" charset="2"/>
              <a:buNone/>
            </a:pPr>
            <a:r>
              <a:rPr lang="en-IE" b="1" u="sng" dirty="0" smtClean="0">
                <a:solidFill>
                  <a:schemeClr val="accent1"/>
                </a:solidFill>
                <a:hlinkClick r:id="rId2"/>
              </a:rPr>
              <a:t>(VIDEO)</a:t>
            </a:r>
            <a:endParaRPr lang="en-IE" b="1" u="sng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en-IE" sz="1800" dirty="0" smtClean="0"/>
          </a:p>
          <a:p>
            <a:pPr algn="ctr">
              <a:buNone/>
            </a:pPr>
            <a:r>
              <a:rPr lang="en-IE" sz="1800" dirty="0" smtClean="0"/>
              <a:t>The </a:t>
            </a:r>
            <a:r>
              <a:rPr lang="en-IE" sz="1800" dirty="0"/>
              <a:t>women in </a:t>
            </a:r>
            <a:r>
              <a:rPr lang="en-IE" sz="1800" dirty="0" smtClean="0"/>
              <a:t>this video took </a:t>
            </a:r>
            <a:r>
              <a:rPr lang="en-IE" sz="1800" dirty="0"/>
              <a:t>part in protests against the government in Egypt in 2011.</a:t>
            </a:r>
            <a:br>
              <a:rPr lang="en-IE" sz="1800" dirty="0"/>
            </a:br>
            <a:endParaRPr lang="en-IE" sz="1800" dirty="0"/>
          </a:p>
          <a:p>
            <a:pPr algn="ctr">
              <a:buFont typeface="Wingdings" pitchFamily="2" charset="2"/>
              <a:buNone/>
            </a:pPr>
            <a:endParaRPr lang="en-IE" dirty="0" smtClean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/>
          <a:srcRect t="7742" b="7742"/>
          <a:stretch>
            <a:fillRect/>
          </a:stretch>
        </p:blipFill>
        <p:spPr bwMode="auto">
          <a:xfrm>
            <a:off x="1979712" y="1484784"/>
            <a:ext cx="4886161" cy="318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773</TotalTime>
  <Words>469</Words>
  <Application>Microsoft Macintosh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Gender  Gender Perspectives  on Choices and Power</vt:lpstr>
      <vt:lpstr>In this lesson we are going to…</vt:lpstr>
      <vt:lpstr>Women in Power</vt:lpstr>
      <vt:lpstr>Women in Power</vt:lpstr>
      <vt:lpstr>Women in Power </vt:lpstr>
      <vt:lpstr>In your groups you will discuss the following questions.  </vt:lpstr>
      <vt:lpstr>    Record your findings </vt:lpstr>
      <vt:lpstr>Record your findings </vt:lpstr>
      <vt:lpstr>     How are women trying to change their country? </vt:lpstr>
      <vt:lpstr>Slide 10</vt:lpstr>
      <vt:lpstr>Slide 11</vt:lpstr>
      <vt:lpstr>Slide 12</vt:lpstr>
      <vt:lpstr>Extension Activities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Lesson 5</dc:title>
  <dc:creator>Emer</dc:creator>
  <cp:lastModifiedBy>Fionnuala Ward</cp:lastModifiedBy>
  <cp:revision>43</cp:revision>
  <dcterms:created xsi:type="dcterms:W3CDTF">2012-09-12T14:13:54Z</dcterms:created>
  <dcterms:modified xsi:type="dcterms:W3CDTF">2012-09-12T14:14:40Z</dcterms:modified>
</cp:coreProperties>
</file>