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20"/>
  </p:notesMasterIdLst>
  <p:sldIdLst>
    <p:sldId id="261" r:id="rId2"/>
    <p:sldId id="260" r:id="rId3"/>
    <p:sldId id="278" r:id="rId4"/>
    <p:sldId id="277" r:id="rId5"/>
    <p:sldId id="280" r:id="rId6"/>
    <p:sldId id="281" r:id="rId7"/>
    <p:sldId id="282" r:id="rId8"/>
    <p:sldId id="257" r:id="rId9"/>
    <p:sldId id="258" r:id="rId10"/>
    <p:sldId id="266" r:id="rId11"/>
    <p:sldId id="267" r:id="rId12"/>
    <p:sldId id="269" r:id="rId13"/>
    <p:sldId id="270" r:id="rId14"/>
    <p:sldId id="274" r:id="rId15"/>
    <p:sldId id="275" r:id="rId16"/>
    <p:sldId id="262" r:id="rId17"/>
    <p:sldId id="273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52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44AB5A1-3C8B-45C1-B3A1-F2D225ECB418}" type="datetimeFigureOut">
              <a:rPr lang="en-IE"/>
              <a:pPr>
                <a:defRPr/>
              </a:pPr>
              <a:t>9/12/12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739871-5387-4384-8C9E-E7BBFB148F50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E8B17-B0D9-4DB8-A406-6F61FE4AA747}" type="datetimeFigureOut">
              <a:rPr lang="en-US"/>
              <a:pPr>
                <a:defRPr/>
              </a:pPr>
              <a:t>9/12/12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6E129CD-6C2E-4A6C-91CA-EA47F5768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2BE27-0987-40DB-9A8A-D801D627ED3F}" type="datetimeFigureOut">
              <a:rPr lang="en-US"/>
              <a:pPr>
                <a:defRPr/>
              </a:pPr>
              <a:t>9/12/12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EE199-0D48-4107-8D6D-B94E78EBAD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131E6-CB36-4FF0-BC4A-7C9202846BAF}" type="datetimeFigureOut">
              <a:rPr lang="en-US"/>
              <a:pPr>
                <a:defRPr/>
              </a:pPr>
              <a:t>9/12/12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06FC8-8E97-414D-A05B-746D1BBBDC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33868-9F4E-49E6-A4A3-6757F57F9782}" type="datetimeFigureOut">
              <a:rPr lang="en-US"/>
              <a:pPr>
                <a:defRPr/>
              </a:pPr>
              <a:t>9/12/12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058BF-7B70-4C69-A7A9-01ECD862F8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68A27-AD6B-4C69-9C06-0D496F2B8287}" type="datetimeFigureOut">
              <a:rPr lang="en-US"/>
              <a:pPr>
                <a:defRPr/>
              </a:pPr>
              <a:t>9/12/12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58F11-764A-4EC8-A733-70EC75492D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6362D-D748-45C7-8A6C-CA142E50D682}" type="datetimeFigureOut">
              <a:rPr lang="en-US"/>
              <a:pPr>
                <a:defRPr/>
              </a:pPr>
              <a:t>9/12/12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9BA6B-03C5-42F3-9897-4EF465ADC9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253BB-6FF9-401E-8451-4F61AA9FBCEF}" type="datetimeFigureOut">
              <a:rPr lang="en-US"/>
              <a:pPr>
                <a:defRPr/>
              </a:pPr>
              <a:t>9/12/12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62D2B-84E8-4C51-B8A6-54FDA3D47F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AE35B-D976-44E3-B196-F0C7E3B87096}" type="datetimeFigureOut">
              <a:rPr lang="en-US"/>
              <a:pPr>
                <a:defRPr/>
              </a:pPr>
              <a:t>9/12/12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AC2FC-0175-4C5E-9230-E43D1FF8D5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7F11-DAA2-4285-BA84-AEB075C95E6F}" type="datetimeFigureOut">
              <a:rPr lang="en-US"/>
              <a:pPr>
                <a:defRPr/>
              </a:pPr>
              <a:t>9/12/12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34259-D098-4A66-81F3-97F5D0D2A9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05EC-3B19-4F9D-AB9D-90FD7D07CDEC}" type="datetimeFigureOut">
              <a:rPr lang="en-US"/>
              <a:pPr>
                <a:defRPr/>
              </a:pPr>
              <a:t>9/12/12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06509-2AD4-4032-8589-262E45BF0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1E429-FF69-4357-8CA5-FB0A0900C044}" type="datetimeFigureOut">
              <a:rPr lang="en-US"/>
              <a:pPr>
                <a:defRPr/>
              </a:pPr>
              <a:t>9/12/12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00AE2-49D0-4C41-8961-4C49F7F74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E2747846-8AC6-454E-998A-18119C69B6F0}" type="datetimeFigureOut">
              <a:rPr lang="en-US"/>
              <a:pPr>
                <a:defRPr/>
              </a:pPr>
              <a:t>9/12/12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1A991231-819F-4D46-A370-74C4CA6AE5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73" r:id="rId8"/>
    <p:sldLayoutId id="2147483674" r:id="rId9"/>
    <p:sldLayoutId id="2147483665" r:id="rId10"/>
    <p:sldLayoutId id="21474836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hyperlink" Target="http://www.un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xIW1I5QSUto&amp;feature=related" TargetMode="External"/><Relationship Id="rId3" Type="http://schemas.openxmlformats.org/officeDocument/2006/relationships/hyperlink" Target="http://www.worldmapper.org/display.php?selected=19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openxmlformats.org/officeDocument/2006/relationships/hyperlink" Target="http://www.youtube.com/watch?v=054QwLEgSEE&amp;feature=relmfu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250" y="1196975"/>
            <a:ext cx="5903913" cy="936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E" dirty="0" smtClean="0"/>
              <a:t/>
            </a:r>
            <a:br>
              <a:rPr lang="en-IE" dirty="0" smtClean="0"/>
            </a:br>
            <a:r>
              <a:rPr lang="en-IE" sz="4900" dirty="0" smtClean="0"/>
              <a:t>Access and Rights</a:t>
            </a:r>
            <a:endParaRPr lang="en-IE" sz="4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2275" y="3736975"/>
            <a:ext cx="5746750" cy="17795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IE" sz="28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IE" sz="10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IE" sz="1000" dirty="0">
              <a:latin typeface="+mj-lt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600" dirty="0"/>
              <a:t>Mukta </a:t>
            </a:r>
            <a:r>
              <a:rPr lang="en-US" sz="600" dirty="0" err="1"/>
              <a:t>Akter</a:t>
            </a:r>
            <a:r>
              <a:rPr lang="en-US" sz="600" dirty="0"/>
              <a:t> </a:t>
            </a:r>
            <a:r>
              <a:rPr lang="en-US" sz="600" dirty="0" err="1"/>
              <a:t>Kazi</a:t>
            </a:r>
            <a:r>
              <a:rPr lang="en-US" sz="600" dirty="0"/>
              <a:t> (11) from </a:t>
            </a:r>
            <a:r>
              <a:rPr lang="en-US" sz="600" dirty="0" smtClean="0"/>
              <a:t>Bangladesh,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600" dirty="0" smtClean="0"/>
              <a:t> 2011 </a:t>
            </a:r>
            <a:r>
              <a:rPr lang="en-US" sz="600" dirty="0"/>
              <a:t>United Nations Girls' Education Initiative (UNGEI) Drawing </a:t>
            </a:r>
            <a:r>
              <a:rPr lang="en-US" sz="600" dirty="0" smtClean="0"/>
              <a:t>Contest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IE" sz="2800" dirty="0" smtClean="0">
                <a:latin typeface="+mj-lt"/>
              </a:rPr>
              <a:t>Lesson 4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IE" dirty="0">
              <a:latin typeface="+mj-lt"/>
            </a:endParaRPr>
          </a:p>
        </p:txBody>
      </p:sp>
      <p:pic>
        <p:nvPicPr>
          <p:cNvPr id="14339" name="Picture 3" descr="2011-BGD-0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2276475"/>
            <a:ext cx="2865437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1574800" y="541020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Franklin Gothic Book" pitchFamily="34" charset="0"/>
            </a:endParaRPr>
          </a:p>
        </p:txBody>
      </p:sp>
      <p:pic>
        <p:nvPicPr>
          <p:cNvPr id="14341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4149725"/>
            <a:ext cx="1066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5463" y="4149725"/>
            <a:ext cx="936625" cy="131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1095375" y="817563"/>
            <a:ext cx="6964363" cy="3403600"/>
          </a:xfrm>
        </p:spPr>
        <p:txBody>
          <a:bodyPr/>
          <a:lstStyle/>
          <a:p>
            <a:pPr eaLnBrk="1" hangingPunct="1"/>
            <a:r>
              <a:rPr lang="en-IE" smtClean="0"/>
              <a:t/>
            </a:r>
            <a:br>
              <a:rPr lang="en-IE" smtClean="0"/>
            </a:br>
            <a:r>
              <a:rPr lang="en-IE" smtClean="0"/>
              <a:t>Some facts about gender equality or inequality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971550" y="817563"/>
            <a:ext cx="7200900" cy="2035175"/>
          </a:xfrm>
        </p:spPr>
        <p:txBody>
          <a:bodyPr/>
          <a:lstStyle/>
          <a:p>
            <a:pPr eaLnBrk="1" hangingPunct="1"/>
            <a:r>
              <a:rPr lang="en-IE" sz="2800" b="1" smtClean="0">
                <a:solidFill>
                  <a:srgbClr val="0070C0"/>
                </a:solidFill>
              </a:rPr>
              <a:t>Two-thirds of the world's children who receive less than four years of education are girls.</a:t>
            </a:r>
          </a:p>
        </p:txBody>
      </p:sp>
      <p:pic>
        <p:nvPicPr>
          <p:cNvPr id="24578" name="Picture 4" descr="MM900318123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781300"/>
            <a:ext cx="2376487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1258888" y="4437063"/>
            <a:ext cx="66976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2800" b="1">
                <a:solidFill>
                  <a:schemeClr val="accent2"/>
                </a:solidFill>
              </a:rPr>
              <a:t>70% of the 855 million illiterate adults in the world are female.</a:t>
            </a:r>
            <a:endParaRPr lang="en-US" sz="28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1331913" y="817563"/>
            <a:ext cx="6553200" cy="4267200"/>
          </a:xfrm>
        </p:spPr>
        <p:txBody>
          <a:bodyPr/>
          <a:lstStyle/>
          <a:p>
            <a:pPr eaLnBrk="1" hangingPunct="1"/>
            <a:r>
              <a:rPr lang="en-IE" sz="3600" smtClean="0">
                <a:solidFill>
                  <a:schemeClr val="accent2"/>
                </a:solidFill>
              </a:rPr>
              <a:t>Women produce nearly 80% of the world's food, they receive less than 10% of the agricultural assistance.</a:t>
            </a:r>
          </a:p>
        </p:txBody>
      </p:sp>
      <p:pic>
        <p:nvPicPr>
          <p:cNvPr id="25602" name="Picture 5" descr="MM900283500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4365625"/>
            <a:ext cx="15113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1042988" y="817563"/>
            <a:ext cx="7058025" cy="2611437"/>
          </a:xfrm>
        </p:spPr>
        <p:txBody>
          <a:bodyPr/>
          <a:lstStyle/>
          <a:p>
            <a:pPr eaLnBrk="1" hangingPunct="1"/>
            <a:r>
              <a:rPr lang="en-IE" sz="2800" b="1" smtClean="0">
                <a:solidFill>
                  <a:srgbClr val="7030A0"/>
                </a:solidFill>
              </a:rPr>
              <a:t>In every country on earth, women are paid less for doing the same work as men.</a:t>
            </a:r>
          </a:p>
        </p:txBody>
      </p:sp>
      <p:pic>
        <p:nvPicPr>
          <p:cNvPr id="26626" name="Picture 5" descr="MM900173989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4365625"/>
            <a:ext cx="11191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1187450" y="3068638"/>
            <a:ext cx="6985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2800" b="1">
                <a:solidFill>
                  <a:srgbClr val="0070C0"/>
                </a:solidFill>
              </a:rPr>
              <a:t>In some countries, </a:t>
            </a:r>
          </a:p>
          <a:p>
            <a:pPr algn="ctr"/>
            <a:r>
              <a:rPr lang="en-IE" sz="2800" b="1">
                <a:solidFill>
                  <a:srgbClr val="0070C0"/>
                </a:solidFill>
              </a:rPr>
              <a:t>women still cannot vote.</a:t>
            </a:r>
            <a:endParaRPr lang="en-US" sz="2800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27650" name="Content Placeholder 3"/>
          <p:cNvSpPr>
            <a:spLocks noGrp="1"/>
          </p:cNvSpPr>
          <p:nvPr>
            <p:ph idx="1"/>
          </p:nvPr>
        </p:nvSpPr>
        <p:spPr>
          <a:xfrm>
            <a:off x="1763713" y="2276475"/>
            <a:ext cx="5545137" cy="3240088"/>
          </a:xfrm>
        </p:spPr>
        <p:txBody>
          <a:bodyPr/>
          <a:lstStyle/>
          <a:p>
            <a:pPr marL="0" indent="0" algn="ctr" eaLnBrk="1" hangingPunct="1">
              <a:buFont typeface="Brush Script MT" pitchFamily="66" charset="0"/>
              <a:buNone/>
            </a:pPr>
            <a:r>
              <a:rPr lang="en-IE" sz="9600" smtClean="0">
                <a:latin typeface="Castellar" pitchFamily="18" charset="0"/>
              </a:rPr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692275" y="1196975"/>
            <a:ext cx="5903913" cy="342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</a:pPr>
            <a:r>
              <a:rPr lang="en-IE" sz="4400">
                <a:solidFill>
                  <a:srgbClr val="000000"/>
                </a:solidFill>
                <a:latin typeface="Franklin Gothic Book" pitchFamily="34" charset="0"/>
              </a:rPr>
              <a:t>Barrier</a:t>
            </a:r>
          </a:p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</a:pPr>
            <a:endParaRPr lang="en-IE" sz="1400">
              <a:solidFill>
                <a:srgbClr val="000000"/>
              </a:solidFill>
              <a:latin typeface="Franklin Gothic Book" pitchFamily="34" charset="0"/>
            </a:endParaRPr>
          </a:p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  <a:buFont typeface="Brush Script MT" pitchFamily="66" charset="0"/>
              <a:buChar char="O"/>
            </a:pPr>
            <a:r>
              <a:rPr lang="en-IE" sz="2800">
                <a:solidFill>
                  <a:schemeClr val="accent2"/>
                </a:solidFill>
                <a:latin typeface="Constantia" pitchFamily="18" charset="0"/>
              </a:rPr>
              <a:t>The thing or things that stop people being treated the same way</a:t>
            </a:r>
          </a:p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</a:pPr>
            <a:endParaRPr lang="en-IE" sz="2800">
              <a:solidFill>
                <a:schemeClr val="accent2"/>
              </a:solidFill>
              <a:latin typeface="Constantia" pitchFamily="18" charset="0"/>
            </a:endParaRPr>
          </a:p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  <a:buFont typeface="Brush Script MT" pitchFamily="66" charset="0"/>
              <a:buChar char="O"/>
            </a:pPr>
            <a:r>
              <a:rPr lang="en-IE" sz="2800">
                <a:solidFill>
                  <a:schemeClr val="accent2"/>
                </a:solidFill>
                <a:latin typeface="Constantia" pitchFamily="18" charset="0"/>
              </a:rPr>
              <a:t> or that cause discrimination</a:t>
            </a:r>
          </a:p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  <a:buFont typeface="Brush Script MT" pitchFamily="66" charset="0"/>
              <a:buChar char="O"/>
            </a:pPr>
            <a:endParaRPr lang="en-IE" sz="2400">
              <a:solidFill>
                <a:schemeClr val="accent2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1444625" y="1125538"/>
            <a:ext cx="6296025" cy="1150937"/>
          </a:xfrm>
        </p:spPr>
        <p:txBody>
          <a:bodyPr/>
          <a:lstStyle/>
          <a:p>
            <a:pPr eaLnBrk="1" hangingPunct="1"/>
            <a:r>
              <a:rPr lang="en-IE" sz="4400" smtClean="0"/>
              <a:t>Barrier Activity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5738" y="3725863"/>
            <a:ext cx="6232525" cy="1309687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IE" u="sng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IE" sz="7400" u="sng" dirty="0" smtClean="0"/>
              <a:t>Barriers </a:t>
            </a:r>
            <a:r>
              <a:rPr lang="en-IE" sz="7400" u="sng" dirty="0"/>
              <a:t>to </a:t>
            </a:r>
            <a:r>
              <a:rPr lang="en-IE" sz="7400" u="sng" dirty="0" smtClean="0"/>
              <a:t>equality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IE" sz="74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IE" sz="7400" dirty="0"/>
              <a:t> 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IE" sz="7400" i="1" dirty="0"/>
              <a:t>What are the barriers which cause people to be treated unfairly or to be discriminated against?</a:t>
            </a:r>
            <a:endParaRPr lang="en-IE" sz="74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IE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2420938"/>
            <a:ext cx="31686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971550" y="1484313"/>
            <a:ext cx="7088188" cy="3457575"/>
          </a:xfrm>
        </p:spPr>
        <p:txBody>
          <a:bodyPr/>
          <a:lstStyle/>
          <a:p>
            <a:pPr eaLnBrk="1" hangingPunct="1"/>
            <a:r>
              <a:rPr lang="en-IE" smtClean="0"/>
              <a:t>Conclusions</a:t>
            </a:r>
            <a:r>
              <a:rPr lang="en-IE" smtClean="0">
                <a:solidFill>
                  <a:srgbClr val="0070C0"/>
                </a:solidFill>
              </a:rPr>
              <a:t/>
            </a:r>
            <a:br>
              <a:rPr lang="en-IE" smtClean="0">
                <a:solidFill>
                  <a:srgbClr val="0070C0"/>
                </a:solidFill>
              </a:rPr>
            </a:br>
            <a:r>
              <a:rPr lang="en-IE" sz="4000" smtClean="0">
                <a:solidFill>
                  <a:srgbClr val="0070C0"/>
                </a:solidFill>
              </a:rPr>
              <a:t/>
            </a:r>
            <a:br>
              <a:rPr lang="en-IE" sz="4000" smtClean="0">
                <a:solidFill>
                  <a:srgbClr val="0070C0"/>
                </a:solidFill>
              </a:rPr>
            </a:br>
            <a:r>
              <a:rPr lang="en-IE" sz="4000" smtClean="0">
                <a:solidFill>
                  <a:srgbClr val="0070C0"/>
                </a:solidFill>
              </a:rPr>
              <a:t>What ideas did you have for removing the barriers to gender equality in the world?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2"/>
          <p:cNvSpPr>
            <a:spLocks noGrp="1"/>
          </p:cNvSpPr>
          <p:nvPr>
            <p:ph type="title"/>
          </p:nvPr>
        </p:nvSpPr>
        <p:spPr>
          <a:xfrm>
            <a:off x="1116013" y="549275"/>
            <a:ext cx="6859587" cy="1098550"/>
          </a:xfrm>
        </p:spPr>
        <p:txBody>
          <a:bodyPr/>
          <a:lstStyle/>
          <a:p>
            <a:pPr eaLnBrk="1" hangingPunct="1"/>
            <a:r>
              <a:rPr lang="en-IE" sz="3200" smtClean="0"/>
              <a:t>Extension activities</a:t>
            </a:r>
          </a:p>
        </p:txBody>
      </p:sp>
      <p:sp>
        <p:nvSpPr>
          <p:cNvPr id="31746" name="Content Placeholder 3"/>
          <p:cNvSpPr>
            <a:spLocks noGrp="1"/>
          </p:cNvSpPr>
          <p:nvPr>
            <p:ph idx="1"/>
          </p:nvPr>
        </p:nvSpPr>
        <p:spPr>
          <a:xfrm>
            <a:off x="1116013" y="1628775"/>
            <a:ext cx="7056437" cy="45370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800" smtClean="0"/>
              <a:t>Poster campaign to end gender discrimination</a:t>
            </a:r>
            <a:endParaRPr lang="en-US" sz="1800" b="1" u="sng" smtClean="0"/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Children in groups are assigned a country to research in terms of gender discrimination and to report back to the whole class.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Watch uTube video on ‘gender inequality’ (School project on gender inequalities in the world) </a:t>
            </a:r>
            <a:r>
              <a:rPr lang="en-GB" sz="1800" u="sng" smtClean="0">
                <a:hlinkClick r:id="rId2"/>
              </a:rPr>
              <a:t>http://www.youtube.com/watch?v=xIW1I5QSUto&amp;feature=related</a:t>
            </a:r>
            <a:r>
              <a:rPr lang="en-GB" sz="1800" smtClean="0"/>
              <a:t> </a:t>
            </a:r>
            <a:endParaRPr lang="en-US" sz="1800" b="1" u="sng" smtClean="0"/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Role-play activity exploring the experience of parents trying to decide how to spend limited resources in relation to boy and girl children.</a:t>
            </a:r>
            <a:endParaRPr lang="en-US" sz="1800" b="1" u="sng" smtClean="0"/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Consciousness raising exercise in the school about gender inequality, </a:t>
            </a:r>
            <a:r>
              <a:rPr lang="en-IE" sz="1800" smtClean="0"/>
              <a:t>e.g. literacy levels around the world </a:t>
            </a:r>
            <a:r>
              <a:rPr lang="en-IE" sz="1800" smtClean="0">
                <a:hlinkClick r:id="rId3"/>
              </a:rPr>
              <a:t>http://www.worldmapper.org/display.php?selected=198</a:t>
            </a:r>
            <a:r>
              <a:rPr lang="en-IE" sz="1800" smtClean="0"/>
              <a:t> </a:t>
            </a:r>
            <a:endParaRPr lang="en-US" sz="1800" b="1" u="sng" smtClean="0"/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Examine the link between gender inequality, access, rights and poverty looking at the work being done to meet the Millennium Development Goals (</a:t>
            </a:r>
            <a:r>
              <a:rPr lang="en-GB" sz="1800" smtClean="0">
                <a:hlinkClick r:id="rId4"/>
              </a:rPr>
              <a:t>www.un.org</a:t>
            </a:r>
            <a:r>
              <a:rPr lang="en-GB" sz="1800" smtClean="0"/>
              <a:t>) </a:t>
            </a:r>
            <a:endParaRPr lang="en-US" sz="1800" b="1" u="sng" smtClean="0"/>
          </a:p>
          <a:p>
            <a:pPr algn="ctr" eaLnBrk="1" hangingPunct="1">
              <a:lnSpc>
                <a:spcPct val="80000"/>
              </a:lnSpc>
              <a:buFont typeface="Brush Script MT" pitchFamily="66" charset="0"/>
              <a:buNone/>
            </a:pPr>
            <a:endParaRPr lang="en-IE" sz="1800" smtClean="0">
              <a:latin typeface="Castellar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smtClean="0"/>
              <a:t>In this lesson we will…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GB" dirty="0">
                <a:latin typeface="+mj-lt"/>
              </a:rPr>
              <a:t>Examine the issue of gender discrimination in relation to access and rights</a:t>
            </a:r>
            <a:r>
              <a:rPr lang="en-GB" dirty="0" smtClean="0">
                <a:latin typeface="+mj-lt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en-IE" u="sng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GB" dirty="0">
                <a:latin typeface="+mj-lt"/>
              </a:rPr>
              <a:t>List barriers to gender equality regarding access to education and </a:t>
            </a:r>
            <a:r>
              <a:rPr lang="en-GB" dirty="0" smtClean="0">
                <a:latin typeface="+mj-lt"/>
              </a:rPr>
              <a:t>health.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en-IE" u="sng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GB" dirty="0">
                <a:latin typeface="+mj-lt"/>
              </a:rPr>
              <a:t>List ways to overcome these </a:t>
            </a:r>
            <a:r>
              <a:rPr lang="en-GB" dirty="0" smtClean="0">
                <a:latin typeface="+mj-lt"/>
              </a:rPr>
              <a:t>barriers.</a:t>
            </a:r>
            <a:endParaRPr lang="en-IE" u="sng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Brush Script MT" pitchFamily="66" charset="0"/>
              <a:buNone/>
            </a:pPr>
            <a:r>
              <a:rPr lang="en-IE" sz="4400" smtClean="0">
                <a:latin typeface="Constantia" pitchFamily="18" charset="0"/>
              </a:rPr>
              <a:t>Playing fair?</a:t>
            </a:r>
          </a:p>
          <a:p>
            <a:pPr algn="ctr">
              <a:buFont typeface="Brush Script MT" pitchFamily="66" charset="0"/>
              <a:buNone/>
            </a:pPr>
            <a:endParaRPr lang="en-IE" sz="4400" smtClean="0">
              <a:latin typeface="Constantia" pitchFamily="18" charset="0"/>
            </a:endParaRPr>
          </a:p>
          <a:p>
            <a:pPr algn="ctr">
              <a:buFont typeface="Brush Script MT" pitchFamily="66" charset="0"/>
              <a:buNone/>
            </a:pPr>
            <a:r>
              <a:rPr lang="en-IE" sz="4400" smtClean="0">
                <a:latin typeface="Constantia" pitchFamily="18" charset="0"/>
              </a:rPr>
              <a:t>What do you think?</a:t>
            </a:r>
            <a:endParaRPr lang="en-US" sz="4400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0" name="Freeform 8"/>
          <p:cNvSpPr>
            <a:spLocks/>
          </p:cNvSpPr>
          <p:nvPr/>
        </p:nvSpPr>
        <p:spPr bwMode="auto">
          <a:xfrm>
            <a:off x="1187450" y="836613"/>
            <a:ext cx="3240088" cy="1439862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FFFF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Freeform 5"/>
          <p:cNvSpPr>
            <a:spLocks/>
          </p:cNvSpPr>
          <p:nvPr/>
        </p:nvSpPr>
        <p:spPr bwMode="auto">
          <a:xfrm>
            <a:off x="4716463" y="836613"/>
            <a:ext cx="3168650" cy="1439862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00FF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Rectangle 10"/>
          <p:cNvSpPr>
            <a:spLocks noChangeArrowheads="1"/>
          </p:cNvSpPr>
          <p:nvPr/>
        </p:nvSpPr>
        <p:spPr bwMode="auto">
          <a:xfrm>
            <a:off x="1331913" y="981075"/>
            <a:ext cx="29527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</a:pPr>
            <a:r>
              <a:rPr lang="en-IE" sz="2000"/>
              <a:t>How did you feel when you got a treat and other people did not?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</a:pPr>
            <a:endParaRPr lang="en-US" sz="2000"/>
          </a:p>
        </p:txBody>
      </p:sp>
      <p:sp>
        <p:nvSpPr>
          <p:cNvPr id="17413" name="Text Box 11"/>
          <p:cNvSpPr txBox="1">
            <a:spLocks noChangeArrowheads="1"/>
          </p:cNvSpPr>
          <p:nvPr/>
        </p:nvSpPr>
        <p:spPr bwMode="auto">
          <a:xfrm>
            <a:off x="5003800" y="1052513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000"/>
              <a:t>It made me feel…</a:t>
            </a:r>
            <a:endParaRPr lang="en-US" sz="2000"/>
          </a:p>
        </p:txBody>
      </p:sp>
      <p:sp>
        <p:nvSpPr>
          <p:cNvPr id="17414" name="Freeform 8"/>
          <p:cNvSpPr>
            <a:spLocks/>
          </p:cNvSpPr>
          <p:nvPr/>
        </p:nvSpPr>
        <p:spPr bwMode="auto">
          <a:xfrm>
            <a:off x="1187450" y="2492375"/>
            <a:ext cx="3240088" cy="1439863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FFFF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Freeform 5"/>
          <p:cNvSpPr>
            <a:spLocks/>
          </p:cNvSpPr>
          <p:nvPr/>
        </p:nvSpPr>
        <p:spPr bwMode="auto">
          <a:xfrm>
            <a:off x="4716463" y="2492375"/>
            <a:ext cx="3168650" cy="1439863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00FF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Freeform 5"/>
          <p:cNvSpPr>
            <a:spLocks/>
          </p:cNvSpPr>
          <p:nvPr/>
        </p:nvSpPr>
        <p:spPr bwMode="auto">
          <a:xfrm>
            <a:off x="4716463" y="4149725"/>
            <a:ext cx="3168650" cy="1439863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00FF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Freeform 8"/>
          <p:cNvSpPr>
            <a:spLocks/>
          </p:cNvSpPr>
          <p:nvPr/>
        </p:nvSpPr>
        <p:spPr bwMode="auto">
          <a:xfrm>
            <a:off x="1187450" y="4149725"/>
            <a:ext cx="3240088" cy="1439863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FFFF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Text Box 16"/>
          <p:cNvSpPr txBox="1">
            <a:spLocks noChangeArrowheads="1"/>
          </p:cNvSpPr>
          <p:nvPr/>
        </p:nvSpPr>
        <p:spPr bwMode="auto">
          <a:xfrm>
            <a:off x="1331913" y="2708275"/>
            <a:ext cx="2879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000"/>
              <a:t>Why did some people get a treat and others did not?</a:t>
            </a:r>
            <a:endParaRPr lang="en-US" sz="2000"/>
          </a:p>
        </p:txBody>
      </p:sp>
      <p:sp>
        <p:nvSpPr>
          <p:cNvPr id="17419" name="Text Box 17"/>
          <p:cNvSpPr txBox="1">
            <a:spLocks noChangeArrowheads="1"/>
          </p:cNvSpPr>
          <p:nvPr/>
        </p:nvSpPr>
        <p:spPr bwMode="auto">
          <a:xfrm>
            <a:off x="4932363" y="2781300"/>
            <a:ext cx="2735262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000"/>
              <a:t>I think it is because…</a:t>
            </a:r>
          </a:p>
          <a:p>
            <a:endParaRPr lang="en-US"/>
          </a:p>
        </p:txBody>
      </p:sp>
      <p:sp>
        <p:nvSpPr>
          <p:cNvPr id="17420" name="Text Box 18"/>
          <p:cNvSpPr txBox="1">
            <a:spLocks noChangeArrowheads="1"/>
          </p:cNvSpPr>
          <p:nvPr/>
        </p:nvSpPr>
        <p:spPr bwMode="auto">
          <a:xfrm>
            <a:off x="1331913" y="4365625"/>
            <a:ext cx="295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000"/>
              <a:t>Was it fair?</a:t>
            </a:r>
            <a:endParaRPr lang="en-US" sz="2000"/>
          </a:p>
        </p:txBody>
      </p:sp>
      <p:sp>
        <p:nvSpPr>
          <p:cNvPr id="17421" name="Text Box 19"/>
          <p:cNvSpPr txBox="1">
            <a:spLocks noChangeArrowheads="1"/>
          </p:cNvSpPr>
          <p:nvPr/>
        </p:nvSpPr>
        <p:spPr bwMode="auto">
          <a:xfrm>
            <a:off x="4932363" y="4365625"/>
            <a:ext cx="1127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000"/>
              <a:t>I think… 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8434" name="Freeform 8"/>
          <p:cNvSpPr>
            <a:spLocks/>
          </p:cNvSpPr>
          <p:nvPr/>
        </p:nvSpPr>
        <p:spPr bwMode="auto">
          <a:xfrm>
            <a:off x="1187450" y="836613"/>
            <a:ext cx="3240088" cy="1439862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FF99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Freeform 5"/>
          <p:cNvSpPr>
            <a:spLocks/>
          </p:cNvSpPr>
          <p:nvPr/>
        </p:nvSpPr>
        <p:spPr bwMode="auto">
          <a:xfrm>
            <a:off x="4716463" y="836613"/>
            <a:ext cx="3168650" cy="1439862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00FF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1187450" y="981075"/>
            <a:ext cx="2879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2000"/>
              <a:t>How did you feel when you did not get a treat and other people did?</a:t>
            </a:r>
            <a:endParaRPr lang="en-US" sz="2000"/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5003800" y="1052513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000"/>
              <a:t>It made me feel…</a:t>
            </a:r>
            <a:endParaRPr lang="en-US" sz="2000"/>
          </a:p>
        </p:txBody>
      </p:sp>
      <p:sp>
        <p:nvSpPr>
          <p:cNvPr id="18438" name="Freeform 8"/>
          <p:cNvSpPr>
            <a:spLocks/>
          </p:cNvSpPr>
          <p:nvPr/>
        </p:nvSpPr>
        <p:spPr bwMode="auto">
          <a:xfrm>
            <a:off x="1187450" y="2492375"/>
            <a:ext cx="3240088" cy="1439863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FF99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Freeform 5"/>
          <p:cNvSpPr>
            <a:spLocks/>
          </p:cNvSpPr>
          <p:nvPr/>
        </p:nvSpPr>
        <p:spPr bwMode="auto">
          <a:xfrm>
            <a:off x="4716463" y="2492375"/>
            <a:ext cx="3168650" cy="1439863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00FF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Freeform 5"/>
          <p:cNvSpPr>
            <a:spLocks/>
          </p:cNvSpPr>
          <p:nvPr/>
        </p:nvSpPr>
        <p:spPr bwMode="auto">
          <a:xfrm>
            <a:off x="4716463" y="4149725"/>
            <a:ext cx="3168650" cy="1439863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00FF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Freeform 8"/>
          <p:cNvSpPr>
            <a:spLocks/>
          </p:cNvSpPr>
          <p:nvPr/>
        </p:nvSpPr>
        <p:spPr bwMode="auto">
          <a:xfrm>
            <a:off x="1187450" y="4149725"/>
            <a:ext cx="3240088" cy="1439863"/>
          </a:xfrm>
          <a:custGeom>
            <a:avLst/>
            <a:gdLst>
              <a:gd name="T0" fmla="*/ 2147483647 w 1701"/>
              <a:gd name="T1" fmla="*/ 0 h 1629"/>
              <a:gd name="T2" fmla="*/ 2147483647 w 1701"/>
              <a:gd name="T3" fmla="*/ 0 h 1629"/>
              <a:gd name="T4" fmla="*/ 2147483647 w 1701"/>
              <a:gd name="T5" fmla="*/ 2147483647 h 1629"/>
              <a:gd name="T6" fmla="*/ 2147483647 w 1701"/>
              <a:gd name="T7" fmla="*/ 2147483647 h 1629"/>
              <a:gd name="T8" fmla="*/ 2147483647 w 1701"/>
              <a:gd name="T9" fmla="*/ 2147483647 h 1629"/>
              <a:gd name="T10" fmla="*/ 2147483647 w 1701"/>
              <a:gd name="T11" fmla="*/ 2147483647 h 1629"/>
              <a:gd name="T12" fmla="*/ 2147483647 w 1701"/>
              <a:gd name="T13" fmla="*/ 2147483647 h 1629"/>
              <a:gd name="T14" fmla="*/ 2147483647 w 1701"/>
              <a:gd name="T15" fmla="*/ 2147483647 h 1629"/>
              <a:gd name="T16" fmla="*/ 2147483647 w 1701"/>
              <a:gd name="T17" fmla="*/ 2147483647 h 1629"/>
              <a:gd name="T18" fmla="*/ 2147483647 w 1701"/>
              <a:gd name="T19" fmla="*/ 2147483647 h 1629"/>
              <a:gd name="T20" fmla="*/ 2147483647 w 1701"/>
              <a:gd name="T21" fmla="*/ 2147483647 h 1629"/>
              <a:gd name="T22" fmla="*/ 2147483647 w 1701"/>
              <a:gd name="T23" fmla="*/ 2147483647 h 1629"/>
              <a:gd name="T24" fmla="*/ 2147483647 w 1701"/>
              <a:gd name="T25" fmla="*/ 2147483647 h 1629"/>
              <a:gd name="T26" fmla="*/ 2147483647 w 1701"/>
              <a:gd name="T27" fmla="*/ 2147483647 h 1629"/>
              <a:gd name="T28" fmla="*/ 2147483647 w 1701"/>
              <a:gd name="T29" fmla="*/ 2147483647 h 1629"/>
              <a:gd name="T30" fmla="*/ 2147483647 w 1701"/>
              <a:gd name="T31" fmla="*/ 2147483647 h 1629"/>
              <a:gd name="T32" fmla="*/ 2147483647 w 1701"/>
              <a:gd name="T33" fmla="*/ 2147483647 h 1629"/>
              <a:gd name="T34" fmla="*/ 2147483647 w 1701"/>
              <a:gd name="T35" fmla="*/ 2147483647 h 1629"/>
              <a:gd name="T36" fmla="*/ 2147483647 w 1701"/>
              <a:gd name="T37" fmla="*/ 2147483647 h 1629"/>
              <a:gd name="T38" fmla="*/ 2147483647 w 1701"/>
              <a:gd name="T39" fmla="*/ 2147483647 h 1629"/>
              <a:gd name="T40" fmla="*/ 2147483647 w 1701"/>
              <a:gd name="T41" fmla="*/ 2147483647 h 1629"/>
              <a:gd name="T42" fmla="*/ 2147483647 w 1701"/>
              <a:gd name="T43" fmla="*/ 2147483647 h 1629"/>
              <a:gd name="T44" fmla="*/ 2147483647 w 1701"/>
              <a:gd name="T45" fmla="*/ 2147483647 h 1629"/>
              <a:gd name="T46" fmla="*/ 2147483647 w 1701"/>
              <a:gd name="T47" fmla="*/ 2147483647 h 1629"/>
              <a:gd name="T48" fmla="*/ 2147483647 w 1701"/>
              <a:gd name="T49" fmla="*/ 2147483647 h 1629"/>
              <a:gd name="T50" fmla="*/ 2147483647 w 1701"/>
              <a:gd name="T51" fmla="*/ 2147483647 h 1629"/>
              <a:gd name="T52" fmla="*/ 2147483647 w 1701"/>
              <a:gd name="T53" fmla="*/ 2147483647 h 1629"/>
              <a:gd name="T54" fmla="*/ 2147483647 w 1701"/>
              <a:gd name="T55" fmla="*/ 2147483647 h 1629"/>
              <a:gd name="T56" fmla="*/ 2147483647 w 1701"/>
              <a:gd name="T57" fmla="*/ 2147483647 h 1629"/>
              <a:gd name="T58" fmla="*/ 2147483647 w 1701"/>
              <a:gd name="T59" fmla="*/ 2147483647 h 1629"/>
              <a:gd name="T60" fmla="*/ 2147483647 w 1701"/>
              <a:gd name="T61" fmla="*/ 2147483647 h 1629"/>
              <a:gd name="T62" fmla="*/ 2147483647 w 1701"/>
              <a:gd name="T63" fmla="*/ 2147483647 h 1629"/>
              <a:gd name="T64" fmla="*/ 2147483647 w 1701"/>
              <a:gd name="T65" fmla="*/ 2147483647 h 1629"/>
              <a:gd name="T66" fmla="*/ 2147483647 w 1701"/>
              <a:gd name="T67" fmla="*/ 2147483647 h 1629"/>
              <a:gd name="T68" fmla="*/ 2147483647 w 1701"/>
              <a:gd name="T69" fmla="*/ 2147483647 h 1629"/>
              <a:gd name="T70" fmla="*/ 2147483647 w 1701"/>
              <a:gd name="T71" fmla="*/ 2147483647 h 1629"/>
              <a:gd name="T72" fmla="*/ 2147483647 w 1701"/>
              <a:gd name="T73" fmla="*/ 2147483647 h 1629"/>
              <a:gd name="T74" fmla="*/ 2147483647 w 1701"/>
              <a:gd name="T75" fmla="*/ 2147483647 h 1629"/>
              <a:gd name="T76" fmla="*/ 0 w 1701"/>
              <a:gd name="T77" fmla="*/ 2147483647 h 1629"/>
              <a:gd name="T78" fmla="*/ 0 w 1701"/>
              <a:gd name="T79" fmla="*/ 2147483647 h 1629"/>
              <a:gd name="T80" fmla="*/ 2147483647 w 1701"/>
              <a:gd name="T81" fmla="*/ 2147483647 h 1629"/>
              <a:gd name="T82" fmla="*/ 2147483647 w 1701"/>
              <a:gd name="T83" fmla="*/ 2147483647 h 1629"/>
              <a:gd name="T84" fmla="*/ 2147483647 w 1701"/>
              <a:gd name="T85" fmla="*/ 2147483647 h 1629"/>
              <a:gd name="T86" fmla="*/ 2147483647 w 1701"/>
              <a:gd name="T87" fmla="*/ 2147483647 h 1629"/>
              <a:gd name="T88" fmla="*/ 2147483647 w 1701"/>
              <a:gd name="T89" fmla="*/ 2147483647 h 1629"/>
              <a:gd name="T90" fmla="*/ 2147483647 w 1701"/>
              <a:gd name="T91" fmla="*/ 2147483647 h 1629"/>
              <a:gd name="T92" fmla="*/ 2147483647 w 1701"/>
              <a:gd name="T93" fmla="*/ 2147483647 h 1629"/>
              <a:gd name="T94" fmla="*/ 2147483647 w 1701"/>
              <a:gd name="T95" fmla="*/ 2147483647 h 1629"/>
              <a:gd name="T96" fmla="*/ 2147483647 w 1701"/>
              <a:gd name="T97" fmla="*/ 0 h 1629"/>
              <a:gd name="T98" fmla="*/ 2147483647 w 1701"/>
              <a:gd name="T99" fmla="*/ 0 h 162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01"/>
              <a:gd name="T151" fmla="*/ 0 h 1629"/>
              <a:gd name="T152" fmla="*/ 1701 w 1701"/>
              <a:gd name="T153" fmla="*/ 1629 h 162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01" h="1629">
                <a:moveTo>
                  <a:pt x="283" y="0"/>
                </a:moveTo>
                <a:lnTo>
                  <a:pt x="1445" y="0"/>
                </a:lnTo>
                <a:lnTo>
                  <a:pt x="1473" y="6"/>
                </a:lnTo>
                <a:lnTo>
                  <a:pt x="1524" y="19"/>
                </a:lnTo>
                <a:lnTo>
                  <a:pt x="1572" y="46"/>
                </a:lnTo>
                <a:lnTo>
                  <a:pt x="1595" y="60"/>
                </a:lnTo>
                <a:lnTo>
                  <a:pt x="1635" y="98"/>
                </a:lnTo>
                <a:lnTo>
                  <a:pt x="1663" y="141"/>
                </a:lnTo>
                <a:lnTo>
                  <a:pt x="1677" y="166"/>
                </a:lnTo>
                <a:lnTo>
                  <a:pt x="1692" y="214"/>
                </a:lnTo>
                <a:lnTo>
                  <a:pt x="1697" y="242"/>
                </a:lnTo>
                <a:lnTo>
                  <a:pt x="1697" y="255"/>
                </a:lnTo>
                <a:lnTo>
                  <a:pt x="1700" y="271"/>
                </a:lnTo>
                <a:lnTo>
                  <a:pt x="1700" y="1357"/>
                </a:lnTo>
                <a:lnTo>
                  <a:pt x="1697" y="1370"/>
                </a:lnTo>
                <a:lnTo>
                  <a:pt x="1697" y="1384"/>
                </a:lnTo>
                <a:lnTo>
                  <a:pt x="1692" y="1411"/>
                </a:lnTo>
                <a:lnTo>
                  <a:pt x="1677" y="1460"/>
                </a:lnTo>
                <a:lnTo>
                  <a:pt x="1649" y="1506"/>
                </a:lnTo>
                <a:lnTo>
                  <a:pt x="1635" y="1528"/>
                </a:lnTo>
                <a:lnTo>
                  <a:pt x="1595" y="1566"/>
                </a:lnTo>
                <a:lnTo>
                  <a:pt x="1550" y="1593"/>
                </a:lnTo>
                <a:lnTo>
                  <a:pt x="1524" y="1606"/>
                </a:lnTo>
                <a:lnTo>
                  <a:pt x="1473" y="1620"/>
                </a:lnTo>
                <a:lnTo>
                  <a:pt x="1445" y="1625"/>
                </a:lnTo>
                <a:lnTo>
                  <a:pt x="1431" y="1625"/>
                </a:lnTo>
                <a:lnTo>
                  <a:pt x="1417" y="1628"/>
                </a:lnTo>
                <a:lnTo>
                  <a:pt x="283" y="1628"/>
                </a:lnTo>
                <a:lnTo>
                  <a:pt x="266" y="1625"/>
                </a:lnTo>
                <a:lnTo>
                  <a:pt x="252" y="1625"/>
                </a:lnTo>
                <a:lnTo>
                  <a:pt x="224" y="1620"/>
                </a:lnTo>
                <a:lnTo>
                  <a:pt x="173" y="1606"/>
                </a:lnTo>
                <a:lnTo>
                  <a:pt x="125" y="1579"/>
                </a:lnTo>
                <a:lnTo>
                  <a:pt x="102" y="1566"/>
                </a:lnTo>
                <a:lnTo>
                  <a:pt x="62" y="1528"/>
                </a:lnTo>
                <a:lnTo>
                  <a:pt x="34" y="1484"/>
                </a:lnTo>
                <a:lnTo>
                  <a:pt x="20" y="1460"/>
                </a:lnTo>
                <a:lnTo>
                  <a:pt x="6" y="1411"/>
                </a:lnTo>
                <a:lnTo>
                  <a:pt x="0" y="1384"/>
                </a:lnTo>
                <a:lnTo>
                  <a:pt x="0" y="242"/>
                </a:lnTo>
                <a:lnTo>
                  <a:pt x="6" y="214"/>
                </a:lnTo>
                <a:lnTo>
                  <a:pt x="20" y="166"/>
                </a:lnTo>
                <a:lnTo>
                  <a:pt x="48" y="119"/>
                </a:lnTo>
                <a:lnTo>
                  <a:pt x="62" y="98"/>
                </a:lnTo>
                <a:lnTo>
                  <a:pt x="102" y="60"/>
                </a:lnTo>
                <a:lnTo>
                  <a:pt x="147" y="33"/>
                </a:lnTo>
                <a:lnTo>
                  <a:pt x="173" y="19"/>
                </a:lnTo>
                <a:lnTo>
                  <a:pt x="224" y="6"/>
                </a:lnTo>
                <a:lnTo>
                  <a:pt x="252" y="0"/>
                </a:lnTo>
                <a:lnTo>
                  <a:pt x="283" y="0"/>
                </a:lnTo>
                <a:close/>
              </a:path>
            </a:pathLst>
          </a:custGeom>
          <a:solidFill>
            <a:srgbClr val="FF9900"/>
          </a:solidFill>
          <a:ln w="3810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Text Box 11"/>
          <p:cNvSpPr txBox="1">
            <a:spLocks noChangeArrowheads="1"/>
          </p:cNvSpPr>
          <p:nvPr/>
        </p:nvSpPr>
        <p:spPr bwMode="auto">
          <a:xfrm>
            <a:off x="1331913" y="2708275"/>
            <a:ext cx="2879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000"/>
              <a:t>Why did some people get a treat and others did not?</a:t>
            </a:r>
            <a:endParaRPr lang="en-US" sz="2000"/>
          </a:p>
        </p:txBody>
      </p:sp>
      <p:sp>
        <p:nvSpPr>
          <p:cNvPr id="18443" name="Text Box 12"/>
          <p:cNvSpPr txBox="1">
            <a:spLocks noChangeArrowheads="1"/>
          </p:cNvSpPr>
          <p:nvPr/>
        </p:nvSpPr>
        <p:spPr bwMode="auto">
          <a:xfrm>
            <a:off x="4932363" y="2781300"/>
            <a:ext cx="2735262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000"/>
              <a:t>I think it is because…</a:t>
            </a:r>
          </a:p>
          <a:p>
            <a:endParaRPr lang="en-US"/>
          </a:p>
        </p:txBody>
      </p:sp>
      <p:sp>
        <p:nvSpPr>
          <p:cNvPr id="18444" name="Text Box 13"/>
          <p:cNvSpPr txBox="1">
            <a:spLocks noChangeArrowheads="1"/>
          </p:cNvSpPr>
          <p:nvPr/>
        </p:nvSpPr>
        <p:spPr bwMode="auto">
          <a:xfrm>
            <a:off x="1331913" y="4292600"/>
            <a:ext cx="29527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000"/>
              <a:t>How did the people in the other group behave towards you?</a:t>
            </a:r>
            <a:endParaRPr lang="en-US" sz="2000"/>
          </a:p>
        </p:txBody>
      </p:sp>
      <p:sp>
        <p:nvSpPr>
          <p:cNvPr id="18445" name="Text Box 14"/>
          <p:cNvSpPr txBox="1">
            <a:spLocks noChangeArrowheads="1"/>
          </p:cNvSpPr>
          <p:nvPr/>
        </p:nvSpPr>
        <p:spPr bwMode="auto">
          <a:xfrm>
            <a:off x="4932363" y="4365625"/>
            <a:ext cx="1127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2000"/>
              <a:t>They…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mtClean="0">
                <a:solidFill>
                  <a:srgbClr val="000000"/>
                </a:solidFill>
              </a:rPr>
              <a:t>Do you think it was fair?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9458" name="Rectangl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9459" name="Picture 8" descr="ANd9GcRf937f3Sl19oMS_NU0PQUaI8Nk0e6FTVkUOQzfp1ILjB5qQsu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2276475"/>
            <a:ext cx="2808287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Grp="1"/>
          </p:cNvSpPr>
          <p:nvPr>
            <p:ph type="title" idx="4294967295"/>
          </p:nvPr>
        </p:nvSpPr>
        <p:spPr>
          <a:xfrm>
            <a:off x="1187450" y="1196975"/>
            <a:ext cx="6872288" cy="1584325"/>
          </a:xfrm>
        </p:spPr>
        <p:txBody>
          <a:bodyPr/>
          <a:lstStyle/>
          <a:p>
            <a:r>
              <a:rPr lang="en-IE" sz="4800" smtClean="0"/>
              <a:t>Gender Barriers</a:t>
            </a:r>
            <a:endParaRPr lang="en-US" sz="4800" smtClean="0"/>
          </a:p>
        </p:txBody>
      </p:sp>
      <p:pic>
        <p:nvPicPr>
          <p:cNvPr id="20482" name="Picture 6" descr="Becasue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2492375"/>
            <a:ext cx="3097212" cy="1974850"/>
          </a:xfrm>
        </p:spPr>
      </p:pic>
      <p:sp>
        <p:nvSpPr>
          <p:cNvPr id="20483" name="Text Box 7"/>
          <p:cNvSpPr txBox="1">
            <a:spLocks noChangeArrowheads="1"/>
          </p:cNvSpPr>
          <p:nvPr/>
        </p:nvSpPr>
        <p:spPr bwMode="auto">
          <a:xfrm>
            <a:off x="3203575" y="4508500"/>
            <a:ext cx="2881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hlinkClick r:id="rId3"/>
              </a:rPr>
              <a:t>“A better choice for girls”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2"/>
          <p:cNvSpPr>
            <a:spLocks noGrp="1"/>
          </p:cNvSpPr>
          <p:nvPr>
            <p:ph type="body" orient="vert" idx="4294967295"/>
          </p:nvPr>
        </p:nvSpPr>
        <p:spPr>
          <a:xfrm>
            <a:off x="1476375" y="1484313"/>
            <a:ext cx="6196013" cy="3603625"/>
          </a:xfrm>
        </p:spPr>
        <p:txBody>
          <a:bodyPr/>
          <a:lstStyle/>
          <a:p>
            <a:pPr marL="0" indent="0" algn="ctr" eaLnBrk="1" hangingPunct="1">
              <a:buFont typeface="Brush Script MT" pitchFamily="66" charset="0"/>
              <a:buNone/>
            </a:pPr>
            <a:r>
              <a:rPr lang="en-IE" sz="4400" smtClean="0">
                <a:latin typeface="Constantia" pitchFamily="18" charset="0"/>
              </a:rPr>
              <a:t>Discrimination</a:t>
            </a:r>
          </a:p>
          <a:p>
            <a:pPr marL="0" indent="0" algn="ctr" eaLnBrk="1" hangingPunct="1">
              <a:buFont typeface="Brush Script MT" pitchFamily="66" charset="0"/>
              <a:buNone/>
            </a:pPr>
            <a:endParaRPr lang="en-IE" smtClean="0"/>
          </a:p>
          <a:p>
            <a:pPr marL="0" indent="0" algn="ctr" eaLnBrk="1" hangingPunct="1">
              <a:buFont typeface="Brush Script MT" pitchFamily="66" charset="0"/>
              <a:buNone/>
            </a:pPr>
            <a:endParaRPr lang="en-IE" smtClean="0"/>
          </a:p>
          <a:p>
            <a:pPr marL="0" indent="0" algn="ctr" eaLnBrk="1" hangingPunct="1">
              <a:buFont typeface="Brush Script MT" pitchFamily="66" charset="0"/>
              <a:buNone/>
            </a:pPr>
            <a:r>
              <a:rPr lang="en-IE" sz="2800" smtClean="0">
                <a:solidFill>
                  <a:schemeClr val="accent2"/>
                </a:solidFill>
              </a:rPr>
              <a:t>When people are treated differently for a particular reason.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339975" y="1196975"/>
            <a:ext cx="4679950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</a:pPr>
            <a:r>
              <a:rPr lang="en-IE" sz="4400">
                <a:solidFill>
                  <a:srgbClr val="000000"/>
                </a:solidFill>
                <a:latin typeface="Franklin Gothic Book" pitchFamily="34" charset="0"/>
              </a:rPr>
              <a:t>Equality</a:t>
            </a:r>
          </a:p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  <a:buFont typeface="Brush Script MT" pitchFamily="66" charset="0"/>
              <a:buNone/>
            </a:pPr>
            <a:r>
              <a:rPr lang="en-IE" sz="2800">
                <a:solidFill>
                  <a:schemeClr val="accent2"/>
                </a:solidFill>
                <a:latin typeface="Franklin Gothic Book" pitchFamily="34" charset="0"/>
              </a:rPr>
              <a:t>When people are treated </a:t>
            </a:r>
          </a:p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</a:pPr>
            <a:r>
              <a:rPr lang="en-IE" sz="2800">
                <a:solidFill>
                  <a:schemeClr val="accent2"/>
                </a:solidFill>
                <a:latin typeface="Franklin Gothic Book" pitchFamily="34" charset="0"/>
              </a:rPr>
              <a:t>the same</a:t>
            </a:r>
          </a:p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</a:pPr>
            <a:endParaRPr lang="en-IE" sz="1200">
              <a:solidFill>
                <a:schemeClr val="accent2"/>
              </a:solidFill>
              <a:latin typeface="Franklin Gothic Book" pitchFamily="34" charset="0"/>
            </a:endParaRPr>
          </a:p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</a:pPr>
            <a:r>
              <a:rPr lang="en-IE" sz="4400">
                <a:solidFill>
                  <a:srgbClr val="000000"/>
                </a:solidFill>
                <a:latin typeface="Franklin Gothic Book" pitchFamily="34" charset="0"/>
              </a:rPr>
              <a:t>Inequality</a:t>
            </a:r>
          </a:p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  <a:buFont typeface="Brush Script MT" pitchFamily="66" charset="0"/>
              <a:buNone/>
            </a:pPr>
            <a:r>
              <a:rPr lang="en-IE" sz="2800">
                <a:solidFill>
                  <a:schemeClr val="accent2"/>
                </a:solidFill>
                <a:latin typeface="Franklin Gothic Book" pitchFamily="34" charset="0"/>
              </a:rPr>
              <a:t>When people are </a:t>
            </a:r>
            <a:r>
              <a:rPr lang="en-IE" sz="2800" u="sng">
                <a:solidFill>
                  <a:schemeClr val="accent2"/>
                </a:solidFill>
                <a:latin typeface="Franklin Gothic Book" pitchFamily="34" charset="0"/>
              </a:rPr>
              <a:t>not</a:t>
            </a:r>
            <a:r>
              <a:rPr lang="en-IE" sz="2800">
                <a:solidFill>
                  <a:schemeClr val="accent2"/>
                </a:solidFill>
                <a:latin typeface="Franklin Gothic Book" pitchFamily="34" charset="0"/>
              </a:rPr>
              <a:t> treated the same</a:t>
            </a:r>
          </a:p>
          <a:p>
            <a:pPr algn="ctr">
              <a:spcBef>
                <a:spcPct val="20000"/>
              </a:spcBef>
              <a:buClr>
                <a:srgbClr val="F3A447"/>
              </a:buClr>
              <a:buSzPct val="85000"/>
              <a:buFont typeface="Brush Script MT" pitchFamily="66" charset="0"/>
              <a:buChar char="O"/>
            </a:pPr>
            <a:endParaRPr lang="en-IE" sz="2400">
              <a:solidFill>
                <a:srgbClr val="00000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2122</TotalTime>
  <Words>527</Words>
  <Application>Microsoft Macintosh PowerPoint</Application>
  <PresentationFormat>On-screen Show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Pushpin</vt:lpstr>
      <vt:lpstr> Access and Rights</vt:lpstr>
      <vt:lpstr>In this lesson we will…</vt:lpstr>
      <vt:lpstr>Slide 3</vt:lpstr>
      <vt:lpstr>Slide 4</vt:lpstr>
      <vt:lpstr>Slide 5</vt:lpstr>
      <vt:lpstr>Do you think it was fair?</vt:lpstr>
      <vt:lpstr>Gender Barriers</vt:lpstr>
      <vt:lpstr>Slide 8</vt:lpstr>
      <vt:lpstr>Slide 9</vt:lpstr>
      <vt:lpstr> Some facts about gender equality or inequality …</vt:lpstr>
      <vt:lpstr>Two-thirds of the world's children who receive less than four years of education are girls.</vt:lpstr>
      <vt:lpstr>Women produce nearly 80% of the world's food, they receive less than 10% of the agricultural assistance.</vt:lpstr>
      <vt:lpstr>In every country on earth, women are paid less for doing the same work as men.</vt:lpstr>
      <vt:lpstr>Slide 14</vt:lpstr>
      <vt:lpstr>Slide 15</vt:lpstr>
      <vt:lpstr>Barrier Activity </vt:lpstr>
      <vt:lpstr>Conclusions  What ideas did you have for removing the barriers to gender equality in the world?</vt:lpstr>
      <vt:lpstr>Extension activities</vt:lpstr>
    </vt:vector>
  </TitlesOfParts>
  <Manager/>
  <Company>Hewlett-Packard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Vocabulary</dc:title>
  <dc:subject/>
  <dc:creator>Emer</dc:creator>
  <cp:keywords/>
  <dc:description/>
  <cp:lastModifiedBy>Fionnuala Ward</cp:lastModifiedBy>
  <cp:revision>41</cp:revision>
  <dcterms:created xsi:type="dcterms:W3CDTF">2012-09-12T13:56:24Z</dcterms:created>
  <dcterms:modified xsi:type="dcterms:W3CDTF">2012-09-12T13:57:26Z</dcterms:modified>
  <cp:category/>
</cp:coreProperties>
</file>