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Default Extension="emf" ContentType="image/x-emf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Override PartName="/docProps/custom.xml" ContentType="application/vnd.openxmlformats-officedocument.custom-properties+xml"/>
  <Default Extension="rels" ContentType="application/vnd.openxmlformats-package.relationships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792" r:id="rId1"/>
  </p:sldMasterIdLst>
  <p:sldIdLst>
    <p:sldId id="256" r:id="rId2"/>
    <p:sldId id="267" r:id="rId3"/>
    <p:sldId id="269" r:id="rId4"/>
    <p:sldId id="259" r:id="rId5"/>
    <p:sldId id="272" r:id="rId6"/>
    <p:sldId id="261" r:id="rId7"/>
    <p:sldId id="273" r:id="rId8"/>
    <p:sldId id="270" r:id="rId9"/>
    <p:sldId id="27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528" y="-104"/>
      </p:cViewPr>
      <p:guideLst>
        <p:guide orient="horz" pos="2160"/>
        <p:guide pos="2880"/>
        <p:guide pos="144"/>
        <p:guide pos="561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theme" Target="theme/theme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">
            <a:hlinkClick r:id="" action="ppaction://media"/>
          </p:cNvPr>
          <p:cNvPicPr/>
          <p:nvPr>
            <a:videoFile r:link=""/>
          </p:nvPr>
        </p:nvPicPr>
        <p:blipFill>
          <a:blip r:embed="rId2"/>
          <a:srcRect t="10600"/>
          <a:stretch>
            <a:fillRect/>
          </a:stretch>
        </p:blipFill>
        <p:spPr bwMode="auto">
          <a:xfrm>
            <a:off x="101600" y="92075"/>
            <a:ext cx="2230438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Shape">
            <a:hlinkClick r:id="" action="ppaction://media"/>
          </p:cNvPr>
          <p:cNvPicPr/>
          <p:nvPr>
            <a:videoFile r:link="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300288"/>
            <a:ext cx="685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99" y="377825"/>
            <a:ext cx="8229601" cy="1470025"/>
          </a:xfrm>
        </p:spPr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1859622"/>
            <a:ext cx="4953000" cy="1752600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E7F1-AC41-4559-9FC3-7FA241907879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4475F-58E5-403F-B7F2-A403E436D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70360-37AE-4B33-9FA4-8E2267AAFD7E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4740B-DB4F-40A6-9D87-917FF4E0F2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1319921"/>
            <a:ext cx="1965064" cy="4983163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8600" y="1319921"/>
            <a:ext cx="6607884" cy="4983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4B83D-CD56-4B0D-8FB3-5D4727196402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9DD22C-54C1-4B9E-9253-605E389ADE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30175"/>
            <a:ext cx="7467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0" y="1382713"/>
            <a:ext cx="4267200" cy="4876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82713"/>
            <a:ext cx="4267200" cy="2362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97313"/>
            <a:ext cx="4267200" cy="2362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92499-84BE-4E24-BB83-C6DD550BB8CA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DFCE-6126-40A6-A6BD-9404CD28C2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86800" cy="495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B01B1-952C-4F44-B107-AF92E4BC69DB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6BD2B-03C3-486F-A73D-6F63418FE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67125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6693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17F74-E278-457F-B08C-85AEA792D843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6998C-5DC9-464C-A61A-8F99071015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8600" y="1371600"/>
            <a:ext cx="42672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4267200" cy="4876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91050F-8018-4D44-8014-DEF6D0C8BA7C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B1EBD-C78F-4FCC-B0BD-68FD8C3393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371600"/>
            <a:ext cx="42687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011362"/>
            <a:ext cx="4268788" cy="4237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71600"/>
            <a:ext cx="42703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11362"/>
            <a:ext cx="4270375" cy="423703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9C25C-4589-4BDB-9ADB-C263507DA6C8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13E5C1-607C-4B55-8F43-30C3ED2EC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17C2C-5F8C-4E59-B6A1-D81F70CA35A1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7DFD3-55A8-441C-8551-949AD59696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58802-D5FF-405D-9627-A9A0A4256B18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A1B36-6880-4C64-BE69-73DD250A9E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309687"/>
            <a:ext cx="32369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09687"/>
            <a:ext cx="5340350" cy="50149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2471737"/>
            <a:ext cx="3236913" cy="3852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02AC2-6B59-4961-BFBF-75B602D6B6C2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A9C06B-B6CD-41B3-897F-7FD3F91836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18199-5CAE-45DC-BA71-87BD5A0E9EA6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A05D3-ACE3-498F-8A6E-8D21101768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hape">
            <a:hlinkClick r:id="" action="ppaction://media"/>
          </p:cNvPr>
          <p:cNvPicPr/>
          <p:nvPr>
            <a:videoFile r:link=""/>
          </p:nvPr>
        </p:nvPicPr>
        <p:blipFill>
          <a:blip r:embed="rId14"/>
          <a:srcRect t="10600"/>
          <a:stretch>
            <a:fillRect/>
          </a:stretch>
        </p:blipFill>
        <p:spPr bwMode="auto">
          <a:xfrm>
            <a:off x="101600" y="92075"/>
            <a:ext cx="2230438" cy="133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7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28600" y="1382713"/>
            <a:ext cx="868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86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CAF3E58-6F8F-436C-BD12-4005536C1EDD}" type="datetimeFigureOut">
              <a:rPr lang="en-US"/>
              <a:pPr>
                <a:defRPr/>
              </a:pPr>
              <a:t>9/12/12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656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BDB1CB2-C591-4373-A31E-9493629CE1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Title Placeholder 1"/>
          <p:cNvSpPr>
            <a:spLocks noGrp="1"/>
          </p:cNvSpPr>
          <p:nvPr>
            <p:ph type="title"/>
          </p:nvPr>
        </p:nvSpPr>
        <p:spPr bwMode="auto">
          <a:xfrm>
            <a:off x="1447800" y="130175"/>
            <a:ext cx="7467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1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3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hyperlink" Target="http://www.iamapeacekeeper.com/genderinequalityinsociety.htm" TargetMode="External"/><Relationship Id="rId1" Type="http://schemas.openxmlformats.org/officeDocument/2006/relationships/slideLayout" Target="../slideLayouts/slideLayout7.xml"/><Relationship Id="rId2" Type="http://schemas.openxmlformats.org/officeDocument/2006/relationships/hyperlink" Target="http://plan.ie/about-plan/news/football-is-much-more-than-a-game" TargetMode="External"/><Relationship Id="rId3" Type="http://schemas.openxmlformats.org/officeDocument/2006/relationships/hyperlink" Target="http://plan.ie/what-you-can-do/campaigns/because-i-am-a-girl" TargetMode="External"/><Relationship Id="rId5" Type="http://schemas.openxmlformats.org/officeDocument/2006/relationships/hyperlink" Target="http://www.developmenteducation.ie/files/resources/OneWorldOurWorld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ctrTitle"/>
          </p:nvPr>
        </p:nvSpPr>
        <p:spPr>
          <a:xfrm>
            <a:off x="611188" y="620713"/>
            <a:ext cx="8304212" cy="1512887"/>
          </a:xfrm>
        </p:spPr>
        <p:txBody>
          <a:bodyPr/>
          <a:lstStyle/>
          <a:p>
            <a:pPr algn="l" eaLnBrk="1" hangingPunct="1"/>
            <a:r>
              <a:rPr lang="en-US" sz="5400" smtClean="0"/>
              <a:t>		</a:t>
            </a:r>
            <a:r>
              <a:rPr lang="en-US" sz="6600" smtClean="0"/>
              <a:t>Gender</a:t>
            </a:r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4284663" y="2060575"/>
            <a:ext cx="4464050" cy="3455988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</a:pPr>
            <a:endParaRPr lang="en-IE" sz="2400" smtClean="0">
              <a:solidFill>
                <a:srgbClr val="898989"/>
              </a:solidFill>
            </a:endParaRPr>
          </a:p>
          <a:p>
            <a:pPr algn="l" eaLnBrk="1" hangingPunct="1">
              <a:lnSpc>
                <a:spcPct val="90000"/>
              </a:lnSpc>
            </a:pPr>
            <a:endParaRPr lang="en-IE" sz="2800" smtClean="0">
              <a:solidFill>
                <a:srgbClr val="898989"/>
              </a:solidFill>
            </a:endParaRPr>
          </a:p>
          <a:p>
            <a:pPr algn="l" eaLnBrk="1" hangingPunct="1">
              <a:lnSpc>
                <a:spcPct val="90000"/>
              </a:lnSpc>
            </a:pPr>
            <a:r>
              <a:rPr lang="en-IE" sz="3600" smtClean="0">
                <a:solidFill>
                  <a:srgbClr val="898989"/>
                </a:solidFill>
              </a:rPr>
              <a:t>Gender Perspective </a:t>
            </a:r>
          </a:p>
          <a:p>
            <a:pPr algn="l" eaLnBrk="1" hangingPunct="1">
              <a:lnSpc>
                <a:spcPct val="90000"/>
              </a:lnSpc>
            </a:pPr>
            <a:r>
              <a:rPr lang="en-IE" sz="3600" smtClean="0">
                <a:solidFill>
                  <a:srgbClr val="898989"/>
                </a:solidFill>
              </a:rPr>
              <a:t>on Needs and Wants</a:t>
            </a:r>
          </a:p>
          <a:p>
            <a:pPr algn="l" eaLnBrk="1" hangingPunct="1">
              <a:lnSpc>
                <a:spcPct val="90000"/>
              </a:lnSpc>
            </a:pPr>
            <a:endParaRPr lang="en-IE" sz="3600" smtClean="0">
              <a:solidFill>
                <a:srgbClr val="898989"/>
              </a:solidFill>
            </a:endParaRPr>
          </a:p>
          <a:p>
            <a:pPr algn="l" eaLnBrk="1" hangingPunct="1">
              <a:lnSpc>
                <a:spcPct val="90000"/>
              </a:lnSpc>
            </a:pPr>
            <a:r>
              <a:rPr lang="en-IE" sz="3600" smtClean="0">
                <a:solidFill>
                  <a:srgbClr val="898989"/>
                </a:solidFill>
              </a:rPr>
              <a:t>Lesson 3</a:t>
            </a:r>
            <a:endParaRPr lang="en-US" sz="3600" smtClean="0">
              <a:solidFill>
                <a:srgbClr val="898989"/>
              </a:solidFill>
            </a:endParaRP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96188" y="549275"/>
            <a:ext cx="936625" cy="131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549275"/>
            <a:ext cx="1066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/>
          <p:cNvSpPr>
            <a:spLocks noGrp="1"/>
          </p:cNvSpPr>
          <p:nvPr>
            <p:ph type="ctrTitle"/>
          </p:nvPr>
        </p:nvSpPr>
        <p:spPr>
          <a:xfrm>
            <a:off x="685800" y="377825"/>
            <a:ext cx="8229600" cy="1470025"/>
          </a:xfrm>
        </p:spPr>
        <p:txBody>
          <a:bodyPr/>
          <a:lstStyle/>
          <a:p>
            <a:pPr algn="l" eaLnBrk="1" hangingPunct="1"/>
            <a:r>
              <a:rPr lang="en-IE" smtClean="0"/>
              <a:t>In today’s lesson we are going to…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1628775"/>
            <a:ext cx="4953000" cy="4824413"/>
          </a:xfrm>
        </p:spPr>
        <p:txBody>
          <a:bodyPr rtlCol="0">
            <a:normAutofit/>
          </a:bodyPr>
          <a:lstStyle/>
          <a:p>
            <a:pPr marL="514350" indent="-514350" algn="l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sz="2800" b="1" dirty="0"/>
              <a:t>Examine the issue of needs </a:t>
            </a:r>
            <a:r>
              <a:rPr lang="en-GB" sz="2800" b="1" dirty="0" smtClean="0"/>
              <a:t>versus </a:t>
            </a:r>
            <a:r>
              <a:rPr lang="en-GB" sz="2800" b="1" dirty="0"/>
              <a:t>wants available to girls and boys locally and globally.</a:t>
            </a:r>
            <a:endParaRPr lang="en-IE" sz="2800" b="1" u="sng" dirty="0"/>
          </a:p>
          <a:p>
            <a:pPr marL="514350" indent="-514350" algn="l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sz="2800" b="1" dirty="0"/>
              <a:t>Investigate whether boys and girls have the same </a:t>
            </a:r>
            <a:r>
              <a:rPr lang="en-GB" sz="2800" b="1" dirty="0" smtClean="0"/>
              <a:t>needs and wants.</a:t>
            </a:r>
            <a:endParaRPr lang="en-IE" sz="2800" b="1" u="sng" dirty="0"/>
          </a:p>
          <a:p>
            <a:pPr marL="514350" indent="-514350" algn="l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sz="2800" b="1" dirty="0"/>
              <a:t>Investigate and record whether boys and girls have access to the same needs.</a:t>
            </a:r>
            <a:endParaRPr lang="en-IE" sz="28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ctrTitle"/>
          </p:nvPr>
        </p:nvSpPr>
        <p:spPr>
          <a:xfrm>
            <a:off x="685800" y="377825"/>
            <a:ext cx="8229600" cy="1470025"/>
          </a:xfrm>
        </p:spPr>
        <p:txBody>
          <a:bodyPr/>
          <a:lstStyle/>
          <a:p>
            <a:pPr algn="l" eaLnBrk="1" hangingPunct="1"/>
            <a:r>
              <a:rPr lang="en-IE" sz="3600" smtClean="0"/>
              <a:t>Write a list of what you </a:t>
            </a:r>
            <a:r>
              <a:rPr lang="en-IE" sz="3600" b="1" smtClean="0"/>
              <a:t>NEED </a:t>
            </a:r>
            <a:r>
              <a:rPr lang="en-IE" sz="3600" smtClean="0"/>
              <a:t>and what you </a:t>
            </a:r>
            <a:r>
              <a:rPr lang="en-IE" sz="3600" b="1" smtClean="0"/>
              <a:t>WANT </a:t>
            </a:r>
            <a:r>
              <a:rPr lang="en-IE" sz="3600" smtClean="0"/>
              <a:t>to lead a happy life.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2852738"/>
            <a:ext cx="4953000" cy="20161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IE" dirty="0"/>
          </a:p>
        </p:txBody>
      </p:sp>
      <p:pic>
        <p:nvPicPr>
          <p:cNvPr id="16387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2997200"/>
            <a:ext cx="2151062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2986088"/>
            <a:ext cx="2592388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58888" y="2398713"/>
            <a:ext cx="6192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 sz="32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458" name="Rectangle 1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	</a:t>
            </a:r>
            <a:r>
              <a:rPr lang="en-US" sz="4000" smtClean="0"/>
              <a:t>Basic needs</a:t>
            </a:r>
          </a:p>
        </p:txBody>
      </p:sp>
      <p:sp>
        <p:nvSpPr>
          <p:cNvPr id="19459" name="Rectangle 16"/>
          <p:cNvSpPr>
            <a:spLocks noGrp="1"/>
          </p:cNvSpPr>
          <p:nvPr>
            <p:ph type="body" sz="half" idx="4294967295"/>
          </p:nvPr>
        </p:nvSpPr>
        <p:spPr>
          <a:xfrm>
            <a:off x="228600" y="1382713"/>
            <a:ext cx="4267200" cy="4876800"/>
          </a:xfrm>
        </p:spPr>
        <p:txBody>
          <a:bodyPr/>
          <a:lstStyle/>
          <a:p>
            <a:pPr eaLnBrk="1" hangingPunct="1"/>
            <a:endParaRPr lang="en-US" sz="2800" smtClean="0">
              <a:solidFill>
                <a:srgbClr val="FFFFFF"/>
              </a:solidFill>
            </a:endParaRPr>
          </a:p>
          <a:p>
            <a:pPr eaLnBrk="1" hangingPunct="1"/>
            <a:endParaRPr lang="en-US" sz="2800" smtClean="0">
              <a:solidFill>
                <a:srgbClr val="FFFFFF"/>
              </a:solidFill>
            </a:endParaRPr>
          </a:p>
          <a:p>
            <a:pPr eaLnBrk="1" hangingPunct="1"/>
            <a:endParaRPr lang="en-US" sz="2800" smtClean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z="2800" smtClean="0">
                <a:solidFill>
                  <a:srgbClr val="FFFFFF"/>
                </a:solidFill>
              </a:rPr>
              <a:t>	</a:t>
            </a:r>
            <a:r>
              <a:rPr lang="en-US" smtClean="0">
                <a:solidFill>
                  <a:srgbClr val="FFFFFF"/>
                </a:solidFill>
              </a:rPr>
              <a:t>Over 70% of the world’s poor are</a:t>
            </a:r>
          </a:p>
          <a:p>
            <a:pPr eaLnBrk="1" hangingPunct="1">
              <a:buFont typeface="Arial" charset="0"/>
              <a:buNone/>
            </a:pPr>
            <a:r>
              <a:rPr lang="en-US" smtClean="0">
                <a:solidFill>
                  <a:srgbClr val="FFFFFF"/>
                </a:solidFill>
              </a:rPr>
              <a:t>	girls or women.</a:t>
            </a:r>
          </a:p>
          <a:p>
            <a:pPr eaLnBrk="1" hangingPunct="1">
              <a:buFont typeface="Arial" charset="0"/>
              <a:buNone/>
            </a:pPr>
            <a:endParaRPr lang="en-IE" smtClean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None/>
            </a:pPr>
            <a:endParaRPr lang="en-IE" sz="2800" smtClean="0">
              <a:solidFill>
                <a:srgbClr val="FFFFFF"/>
              </a:solidFill>
            </a:endParaRPr>
          </a:p>
        </p:txBody>
      </p:sp>
      <p:sp>
        <p:nvSpPr>
          <p:cNvPr id="19460" name="Rectangle 18"/>
          <p:cNvSpPr>
            <a:spLocks noGrp="1"/>
          </p:cNvSpPr>
          <p:nvPr>
            <p:ph sz="quarter" idx="4294967295"/>
          </p:nvPr>
        </p:nvSpPr>
        <p:spPr>
          <a:xfrm>
            <a:off x="4932363" y="6237288"/>
            <a:ext cx="3911600" cy="2381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IE" sz="900" smtClean="0">
                <a:solidFill>
                  <a:srgbClr val="FFFFFF"/>
                </a:solidFill>
              </a:rPr>
              <a:t>Plan International, </a:t>
            </a:r>
            <a:r>
              <a:rPr lang="en-US" sz="900" smtClean="0"/>
              <a:t>Mother with children, Ethiopia (July 2011)</a:t>
            </a:r>
          </a:p>
          <a:p>
            <a:pPr eaLnBrk="1" hangingPunct="1">
              <a:buFont typeface="Arial" charset="0"/>
              <a:buNone/>
            </a:pPr>
            <a:endParaRPr lang="en-US" sz="2400" smtClean="0"/>
          </a:p>
        </p:txBody>
      </p:sp>
      <p:pic>
        <p:nvPicPr>
          <p:cNvPr id="19461" name="Picture 19" descr="201107-ETH-1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1484313"/>
            <a:ext cx="3121025" cy="46815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sz="3600" smtClean="0"/>
              <a:t>	</a:t>
            </a:r>
            <a:r>
              <a:rPr lang="en-IE" sz="4000" smtClean="0"/>
              <a:t>Health care</a:t>
            </a:r>
            <a:endParaRPr lang="en-US" sz="4000" smtClean="0"/>
          </a:p>
        </p:txBody>
      </p:sp>
      <p:sp>
        <p:nvSpPr>
          <p:cNvPr id="17410" name="Rectangle 7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en-US" sz="2800" smtClean="0"/>
          </a:p>
          <a:p>
            <a:pPr eaLnBrk="1" hangingPunct="1">
              <a:buFont typeface="Arial" charset="0"/>
              <a:buNone/>
            </a:pPr>
            <a:endParaRPr lang="en-US" sz="2800" smtClean="0"/>
          </a:p>
          <a:p>
            <a:pPr eaLnBrk="1" hangingPunct="1">
              <a:buFontTx/>
              <a:buNone/>
            </a:pPr>
            <a:r>
              <a:rPr lang="en-US" sz="3600" smtClean="0"/>
              <a:t>	</a:t>
            </a:r>
            <a:r>
              <a:rPr lang="en-US" smtClean="0"/>
              <a:t>More boys than girls are immunised and treated by hospitals.</a:t>
            </a:r>
          </a:p>
          <a:p>
            <a:pPr eaLnBrk="1" hangingPunct="1">
              <a:buFont typeface="Arial" charset="0"/>
              <a:buNone/>
            </a:pPr>
            <a:endParaRPr lang="en-IE" smtClean="0"/>
          </a:p>
          <a:p>
            <a:pPr eaLnBrk="1" hangingPunct="1">
              <a:buFont typeface="Arial" charset="0"/>
              <a:buNone/>
            </a:pPr>
            <a:endParaRPr lang="en-IE" sz="2800" smtClean="0"/>
          </a:p>
          <a:p>
            <a:pPr eaLnBrk="1" hangingPunct="1">
              <a:buFont typeface="Arial" charset="0"/>
              <a:buNone/>
            </a:pPr>
            <a:endParaRPr lang="en-IE" sz="2800" smtClean="0"/>
          </a:p>
          <a:p>
            <a:pPr eaLnBrk="1" hangingPunct="1">
              <a:buFont typeface="Arial" charset="0"/>
              <a:buNone/>
            </a:pPr>
            <a:endParaRPr lang="en-IE" sz="2800" smtClean="0"/>
          </a:p>
          <a:p>
            <a:pPr eaLnBrk="1" hangingPunct="1">
              <a:buFont typeface="Arial" charset="0"/>
              <a:buNone/>
            </a:pPr>
            <a:endParaRPr lang="en-US" sz="1200" b="1" smtClean="0"/>
          </a:p>
          <a:p>
            <a:pPr eaLnBrk="1" hangingPunct="1">
              <a:buFont typeface="Arial" charset="0"/>
              <a:buNone/>
            </a:pPr>
            <a:endParaRPr lang="en-US" sz="1200" b="1" smtClean="0"/>
          </a:p>
          <a:p>
            <a:pPr eaLnBrk="1" hangingPunct="1">
              <a:buFont typeface="Arial" charset="0"/>
              <a:buNone/>
            </a:pPr>
            <a:endParaRPr lang="en-US" sz="1200" b="1" smtClean="0"/>
          </a:p>
          <a:p>
            <a:pPr eaLnBrk="1" hangingPunct="1">
              <a:buFont typeface="Arial" charset="0"/>
              <a:buNone/>
            </a:pPr>
            <a:endParaRPr lang="en-US" sz="1200" b="1" smtClean="0"/>
          </a:p>
          <a:p>
            <a:pPr eaLnBrk="1" hangingPunct="1">
              <a:buFont typeface="Arial" charset="0"/>
              <a:buNone/>
            </a:pPr>
            <a:endParaRPr lang="en-US" sz="1200" b="1" smtClean="0"/>
          </a:p>
          <a:p>
            <a:pPr eaLnBrk="1" hangingPunct="1">
              <a:buFont typeface="Arial" charset="0"/>
              <a:buNone/>
            </a:pPr>
            <a:endParaRPr lang="en-US" sz="1200" smtClean="0"/>
          </a:p>
        </p:txBody>
      </p:sp>
      <p:pic>
        <p:nvPicPr>
          <p:cNvPr id="17411" name="Picture 9" descr="Egypt, doctor, 200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932363" y="1557338"/>
            <a:ext cx="3159125" cy="4464050"/>
          </a:xfrm>
        </p:spPr>
      </p:pic>
      <p:sp>
        <p:nvSpPr>
          <p:cNvPr id="17412" name="Rectangle 11"/>
          <p:cNvSpPr>
            <a:spLocks noGrp="1"/>
          </p:cNvSpPr>
          <p:nvPr>
            <p:ph sz="quarter" idx="3"/>
          </p:nvPr>
        </p:nvSpPr>
        <p:spPr>
          <a:xfrm>
            <a:off x="4859338" y="6021388"/>
            <a:ext cx="4056062" cy="2381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z="1000" b="1" smtClean="0"/>
              <a:t>Plan International, Female Doctor, Egypt (May 2009)</a:t>
            </a:r>
            <a:endParaRPr lang="en-US" sz="1000" smtClean="0"/>
          </a:p>
          <a:p>
            <a:pPr eaLnBrk="1" hangingPunct="1"/>
            <a:endParaRPr lang="en-US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	</a:t>
            </a:r>
            <a:r>
              <a:rPr lang="en-US" sz="4000" smtClean="0"/>
              <a:t>Education</a:t>
            </a:r>
          </a:p>
        </p:txBody>
      </p:sp>
      <p:sp>
        <p:nvSpPr>
          <p:cNvPr id="18434" name="Rectangle 4"/>
          <p:cNvSpPr>
            <a:spLocks noGrp="1"/>
          </p:cNvSpPr>
          <p:nvPr>
            <p:ph type="body" sz="half" idx="4294967295"/>
          </p:nvPr>
        </p:nvSpPr>
        <p:spPr>
          <a:xfrm>
            <a:off x="228600" y="1382713"/>
            <a:ext cx="4267200" cy="4876800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endParaRPr lang="en-US" sz="2800" smtClean="0"/>
          </a:p>
          <a:p>
            <a:pPr eaLnBrk="1" hangingPunct="1">
              <a:buFont typeface="Arial" charset="0"/>
              <a:buNone/>
            </a:pPr>
            <a:r>
              <a:rPr lang="en-US" sz="2800" smtClean="0"/>
              <a:t>	</a:t>
            </a:r>
          </a:p>
          <a:p>
            <a:pPr eaLnBrk="1" hangingPunct="1">
              <a:buFont typeface="Arial" charset="0"/>
              <a:buNone/>
            </a:pPr>
            <a:r>
              <a:rPr lang="en-US" sz="2800" smtClean="0"/>
              <a:t>	</a:t>
            </a:r>
            <a:r>
              <a:rPr lang="en-US" smtClean="0"/>
              <a:t>70% of the people in the world who cannot read or write are girls or women.</a:t>
            </a:r>
          </a:p>
          <a:p>
            <a:pPr algn="ctr" eaLnBrk="1" hangingPunct="1"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r>
              <a:rPr lang="en-US" sz="2800" smtClean="0"/>
              <a:t>	</a:t>
            </a:r>
            <a:endParaRPr lang="en-IE" sz="2800" smtClean="0"/>
          </a:p>
          <a:p>
            <a:pPr eaLnBrk="1" hangingPunct="1"/>
            <a:endParaRPr lang="en-US" sz="2800" smtClean="0"/>
          </a:p>
        </p:txBody>
      </p:sp>
      <p:sp>
        <p:nvSpPr>
          <p:cNvPr id="18435" name="Content Placeholder 2"/>
          <p:cNvSpPr>
            <a:spLocks noGrp="1"/>
          </p:cNvSpPr>
          <p:nvPr>
            <p:ph sz="quarter" idx="1"/>
          </p:nvPr>
        </p:nvSpPr>
        <p:spPr>
          <a:xfrm>
            <a:off x="4572000" y="1382713"/>
            <a:ext cx="4321175" cy="4422775"/>
          </a:xfrm>
        </p:spPr>
        <p:txBody>
          <a:bodyPr/>
          <a:lstStyle/>
          <a:p>
            <a:pPr algn="ctr" eaLnBrk="1" hangingPunct="1"/>
            <a:endParaRPr lang="en-US" sz="2400" smtClean="0"/>
          </a:p>
          <a:p>
            <a:pPr algn="ctr" eaLnBrk="1" hangingPunct="1">
              <a:buFont typeface="Arial" charset="0"/>
              <a:buNone/>
            </a:pPr>
            <a:endParaRPr lang="en-US" sz="2400" smtClean="0"/>
          </a:p>
          <a:p>
            <a:pPr eaLnBrk="1" hangingPunct="1"/>
            <a:endParaRPr lang="en-US" sz="2400" smtClean="0"/>
          </a:p>
        </p:txBody>
      </p:sp>
      <p:sp>
        <p:nvSpPr>
          <p:cNvPr id="18436" name="Rectangle 5"/>
          <p:cNvSpPr>
            <a:spLocks noGrp="1"/>
          </p:cNvSpPr>
          <p:nvPr>
            <p:ph sz="quarter" idx="4294967295"/>
          </p:nvPr>
        </p:nvSpPr>
        <p:spPr>
          <a:xfrm>
            <a:off x="4572000" y="6092825"/>
            <a:ext cx="4271963" cy="3825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IE" sz="900" smtClean="0"/>
              <a:t>Plan International, Street children, Dhaka, Bangladesh  (August 2009)</a:t>
            </a:r>
            <a:endParaRPr lang="en-US" sz="900" smtClean="0"/>
          </a:p>
          <a:p>
            <a:pPr eaLnBrk="1" hangingPunct="1"/>
            <a:endParaRPr lang="en-US" sz="2400" smtClean="0"/>
          </a:p>
          <a:p>
            <a:pPr eaLnBrk="1" hangingPunct="1"/>
            <a:endParaRPr lang="en-US" sz="2400" smtClean="0"/>
          </a:p>
        </p:txBody>
      </p:sp>
      <p:pic>
        <p:nvPicPr>
          <p:cNvPr id="18437" name="Picture 9" descr="200908-BGD-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1484313"/>
            <a:ext cx="30734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258888" y="2398713"/>
            <a:ext cx="6192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 sz="32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482" name="Rectangle 1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z="3600" smtClean="0"/>
              <a:t>	</a:t>
            </a:r>
            <a:r>
              <a:rPr lang="en-US" sz="4000" smtClean="0"/>
              <a:t>Money for work</a:t>
            </a:r>
          </a:p>
        </p:txBody>
      </p:sp>
      <p:sp>
        <p:nvSpPr>
          <p:cNvPr id="20483" name="Rectangle 16"/>
          <p:cNvSpPr>
            <a:spLocks noGrp="1"/>
          </p:cNvSpPr>
          <p:nvPr>
            <p:ph type="body" sz="half" idx="4294967295"/>
          </p:nvPr>
        </p:nvSpPr>
        <p:spPr>
          <a:xfrm>
            <a:off x="228600" y="1382713"/>
            <a:ext cx="4267200" cy="4876800"/>
          </a:xfrm>
        </p:spPr>
        <p:txBody>
          <a:bodyPr/>
          <a:lstStyle/>
          <a:p>
            <a:pPr eaLnBrk="1" hangingPunct="1"/>
            <a:endParaRPr lang="en-US" sz="2800" smtClean="0">
              <a:solidFill>
                <a:srgbClr val="FFFFFF"/>
              </a:solidFill>
            </a:endParaRPr>
          </a:p>
          <a:p>
            <a:pPr eaLnBrk="1" hangingPunct="1"/>
            <a:endParaRPr lang="en-US" sz="2800" smtClean="0">
              <a:solidFill>
                <a:srgbClr val="FFFFFF"/>
              </a:solidFill>
            </a:endParaRPr>
          </a:p>
          <a:p>
            <a:pPr eaLnBrk="1" hangingPunct="1"/>
            <a:endParaRPr lang="en-US" sz="2800" smtClean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z="2800" smtClean="0">
                <a:solidFill>
                  <a:srgbClr val="FFFFFF"/>
                </a:solidFill>
              </a:rPr>
              <a:t>	</a:t>
            </a:r>
            <a:endParaRPr lang="en-US" smtClean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None/>
            </a:pPr>
            <a:endParaRPr lang="en-IE" smtClean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None/>
            </a:pPr>
            <a:endParaRPr lang="en-IE" sz="2800" smtClean="0">
              <a:solidFill>
                <a:srgbClr val="FFFFFF"/>
              </a:solidFill>
            </a:endParaRPr>
          </a:p>
        </p:txBody>
      </p:sp>
      <p:sp>
        <p:nvSpPr>
          <p:cNvPr id="20484" name="Rectangle 18"/>
          <p:cNvSpPr>
            <a:spLocks noGrp="1"/>
          </p:cNvSpPr>
          <p:nvPr>
            <p:ph sz="quarter" idx="4294967295"/>
          </p:nvPr>
        </p:nvSpPr>
        <p:spPr>
          <a:xfrm>
            <a:off x="4932363" y="6237288"/>
            <a:ext cx="3911600" cy="2381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IE" sz="900" smtClean="0">
                <a:solidFill>
                  <a:srgbClr val="FFFFFF"/>
                </a:solidFill>
              </a:rPr>
              <a:t>Plan International, </a:t>
            </a:r>
            <a:r>
              <a:rPr lang="en-US" sz="900" smtClean="0"/>
              <a:t>Female teacher, Sierra Leone (2006)</a:t>
            </a:r>
          </a:p>
          <a:p>
            <a:pPr eaLnBrk="1" hangingPunct="1">
              <a:buFont typeface="Arial" charset="0"/>
              <a:buNone/>
            </a:pPr>
            <a:endParaRPr lang="en-US" sz="2400" smtClean="0"/>
          </a:p>
        </p:txBody>
      </p:sp>
      <p:sp>
        <p:nvSpPr>
          <p:cNvPr id="6" name="Rectangle 5"/>
          <p:cNvSpPr/>
          <p:nvPr/>
        </p:nvSpPr>
        <p:spPr>
          <a:xfrm>
            <a:off x="755650" y="1773238"/>
            <a:ext cx="3529013" cy="72739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en-US" sz="3200">
                <a:solidFill>
                  <a:srgbClr val="FFFFFF"/>
                </a:solidFill>
                <a:latin typeface="Calibri" pitchFamily="34" charset="0"/>
              </a:rPr>
              <a:t>	In every country in the world, women are paid less than men for doing the same work.</a:t>
            </a: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 sz="3200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0486" name="Picture 6" descr="200609-SLE-8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557338"/>
            <a:ext cx="3343275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ctrTitle"/>
          </p:nvPr>
        </p:nvSpPr>
        <p:spPr>
          <a:xfrm>
            <a:off x="611188" y="377825"/>
            <a:ext cx="8304212" cy="1898650"/>
          </a:xfrm>
        </p:spPr>
        <p:txBody>
          <a:bodyPr/>
          <a:lstStyle/>
          <a:p>
            <a:pPr algn="ctr" eaLnBrk="1" hangingPunct="1"/>
            <a:r>
              <a:rPr lang="en-IE" sz="3600" smtClean="0"/>
              <a:t>What are three things you did learn</a:t>
            </a:r>
            <a:br>
              <a:rPr lang="en-IE" sz="3600" smtClean="0"/>
            </a:br>
            <a:r>
              <a:rPr lang="en-IE" sz="3600" smtClean="0"/>
              <a:t> in this lesson?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2492375"/>
            <a:ext cx="4953000" cy="187325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IE" dirty="0" smtClean="0"/>
              <a:t>What is the difference between NEEDS and WANTS?</a:t>
            </a:r>
            <a:endParaRPr lang="en-I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258888" y="2398713"/>
            <a:ext cx="61928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 sz="32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2530" name="Rectangle 1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IE" sz="3600" smtClean="0"/>
              <a:t>Extension activities</a:t>
            </a:r>
            <a:endParaRPr lang="en-US" sz="3600" smtClean="0"/>
          </a:p>
        </p:txBody>
      </p:sp>
      <p:sp>
        <p:nvSpPr>
          <p:cNvPr id="22531" name="Rectangle 16"/>
          <p:cNvSpPr>
            <a:spLocks noGrp="1"/>
          </p:cNvSpPr>
          <p:nvPr>
            <p:ph type="body" sz="half" idx="4294967295"/>
          </p:nvPr>
        </p:nvSpPr>
        <p:spPr>
          <a:xfrm>
            <a:off x="539750" y="1700213"/>
            <a:ext cx="8064500" cy="4660900"/>
          </a:xfrm>
        </p:spPr>
        <p:txBody>
          <a:bodyPr/>
          <a:lstStyle/>
          <a:p>
            <a:pPr eaLnBrk="1" hangingPunct="1"/>
            <a:r>
              <a:rPr lang="en-GB" sz="1800" smtClean="0"/>
              <a:t>How encouraging girls to play football in Togo is bringing about wider social change, leading to more equal access to basic needs for girls.</a:t>
            </a:r>
            <a:r>
              <a:rPr lang="en-GB" sz="1800" smtClean="0">
                <a:hlinkClick r:id="rId2"/>
              </a:rPr>
              <a:t> http://plan.ie/about-plan/news/football-is-much-more-than-a-game</a:t>
            </a:r>
            <a:r>
              <a:rPr lang="en-GB" sz="1800" smtClean="0"/>
              <a:t> </a:t>
            </a:r>
          </a:p>
          <a:p>
            <a:pPr eaLnBrk="1" hangingPunct="1"/>
            <a:r>
              <a:rPr lang="en-IE" sz="1800" smtClean="0"/>
              <a:t>Class project – Find out why gender equality is good for boys and girls: Because I am a Girl 2011 full report: 2011, “So what about boys?” </a:t>
            </a:r>
            <a:r>
              <a:rPr lang="en-IE" sz="1800" u="sng" smtClean="0">
                <a:hlinkClick r:id="rId3"/>
              </a:rPr>
              <a:t>http://plan.ie/what-you-can-do/campaigns/because-i-am-a-girl</a:t>
            </a:r>
            <a:r>
              <a:rPr lang="en-US" sz="1800" smtClean="0"/>
              <a:t> </a:t>
            </a:r>
            <a:endParaRPr lang="en-US" sz="1800" u="sng" smtClean="0"/>
          </a:p>
          <a:p>
            <a:pPr eaLnBrk="1" hangingPunct="1"/>
            <a:r>
              <a:rPr lang="en-GB" sz="1800" smtClean="0"/>
              <a:t>More able students could refer to </a:t>
            </a:r>
            <a:r>
              <a:rPr lang="en-GB" sz="1800" smtClean="0">
                <a:hlinkClick r:id="rId4"/>
              </a:rPr>
              <a:t>http://www.iamapeacekeeper.com/genderinequalityinsociety.htm</a:t>
            </a:r>
            <a:r>
              <a:rPr lang="en-GB" sz="1800" smtClean="0"/>
              <a:t> for information on which they could base a presentation or project on this topic.</a:t>
            </a:r>
            <a:endParaRPr lang="en-US" sz="1800" b="1" u="sng" smtClean="0"/>
          </a:p>
          <a:p>
            <a:pPr eaLnBrk="1" hangingPunct="1"/>
            <a:r>
              <a:rPr lang="en-IE" sz="1800" u="sng" smtClean="0"/>
              <a:t>Geography/English/History/EE/SPHE</a:t>
            </a:r>
            <a:r>
              <a:rPr lang="en-IE" sz="1800" smtClean="0"/>
              <a:t>: One world, Our world – A booklet from Irish Aid about five children from around the world. A fact file on their lives and their countries.   </a:t>
            </a:r>
            <a:br>
              <a:rPr lang="en-IE" sz="1800" smtClean="0"/>
            </a:br>
            <a:r>
              <a:rPr lang="en-IE" sz="1800" u="sng" smtClean="0">
                <a:hlinkClick r:id="rId5"/>
              </a:rPr>
              <a:t>http://www.developmenteducation.ie/files/resources/OneWorldOurWorld.pdf</a:t>
            </a:r>
            <a:r>
              <a:rPr lang="en-IE" sz="1800" smtClean="0"/>
              <a:t>  </a:t>
            </a:r>
            <a:endParaRPr lang="en-US" sz="1800" smtClean="0"/>
          </a:p>
          <a:p>
            <a:pPr eaLnBrk="1" hangingPunct="1"/>
            <a:r>
              <a:rPr lang="en-GB" sz="1800" smtClean="0"/>
              <a:t>The class could take the list of statistics included in this lesson and examine a selected few of them as they apply in different countries, looking at reasons for the statistics and identifying possible solutions.</a:t>
            </a:r>
            <a:endParaRPr lang="en-US" sz="1800" b="1" u="sng" smtClean="0"/>
          </a:p>
          <a:p>
            <a:pPr eaLnBrk="1" hangingPunct="1"/>
            <a:endParaRPr lang="en-US" sz="2800" smtClean="0">
              <a:solidFill>
                <a:srgbClr val="FFFFFF"/>
              </a:solidFill>
            </a:endParaRPr>
          </a:p>
          <a:p>
            <a:pPr eaLnBrk="1" hangingPunct="1"/>
            <a:endParaRPr lang="en-US" sz="2800" smtClean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z="2800" smtClean="0">
                <a:solidFill>
                  <a:srgbClr val="FFFFFF"/>
                </a:solidFill>
              </a:rPr>
              <a:t>	</a:t>
            </a:r>
            <a:endParaRPr lang="en-US" smtClean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None/>
            </a:pPr>
            <a:endParaRPr lang="en-IE" smtClean="0">
              <a:solidFill>
                <a:srgbClr val="FFFFFF"/>
              </a:solidFill>
            </a:endParaRPr>
          </a:p>
          <a:p>
            <a:pPr eaLnBrk="1" hangingPunct="1">
              <a:buFont typeface="Arial" charset="0"/>
              <a:buNone/>
            </a:pPr>
            <a:endParaRPr lang="en-IE" sz="2800" smtClean="0">
              <a:solidFill>
                <a:srgbClr val="FFFFFF"/>
              </a:solidFill>
            </a:endParaRPr>
          </a:p>
        </p:txBody>
      </p:sp>
      <p:sp>
        <p:nvSpPr>
          <p:cNvPr id="22532" name="Rectangle 18"/>
          <p:cNvSpPr>
            <a:spLocks noGrp="1"/>
          </p:cNvSpPr>
          <p:nvPr>
            <p:ph sz="quarter" idx="4294967295"/>
          </p:nvPr>
        </p:nvSpPr>
        <p:spPr>
          <a:xfrm>
            <a:off x="8797925" y="6429375"/>
            <a:ext cx="46038" cy="460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en-US" sz="2400" smtClean="0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755650" y="1700213"/>
            <a:ext cx="78486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  <a:p>
            <a:pPr marL="342900" indent="-342900" algn="ctr">
              <a:spcBef>
                <a:spcPct val="20000"/>
              </a:spcBef>
              <a:buFont typeface="Arial" charset="0"/>
              <a:buChar char="•"/>
            </a:pPr>
            <a:endParaRPr lang="en-US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Pro_WorldGlobeVide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PresentationPro_WorldGlobeVideo</Template>
  <TotalTime>2498</TotalTime>
  <Words>474</Words>
  <Application>Microsoft Macintosh PowerPoint</Application>
  <PresentationFormat>On-screen Show (4:3)</PresentationFormat>
  <Paragraphs>80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PresentationPro_WorldGlobeVideo</vt:lpstr>
      <vt:lpstr>  Gender</vt:lpstr>
      <vt:lpstr>In today’s lesson we are going to…</vt:lpstr>
      <vt:lpstr>Write a list of what you NEED and what you WANT to lead a happy life. </vt:lpstr>
      <vt:lpstr> Basic needs</vt:lpstr>
      <vt:lpstr> Health care</vt:lpstr>
      <vt:lpstr> Education</vt:lpstr>
      <vt:lpstr> Money for work</vt:lpstr>
      <vt:lpstr>What are three things you did learn  in this lesson?</vt:lpstr>
      <vt:lpstr>Extension activities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Gender Inequality</dc:title>
  <dc:creator>Emer</dc:creator>
  <cp:lastModifiedBy>Fionnuala Ward</cp:lastModifiedBy>
  <cp:revision>26</cp:revision>
  <dcterms:created xsi:type="dcterms:W3CDTF">2012-09-12T13:21:57Z</dcterms:created>
  <dcterms:modified xsi:type="dcterms:W3CDTF">2012-09-12T13:50:48Z</dcterms:modified>
  <cp:category>2010 global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TC101881341</vt:lpwstr>
  </property>
</Properties>
</file>