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notesMasterIdLst>
    <p:notesMasterId r:id="rId26"/>
  </p:notesMasterIdLst>
  <p:sldIdLst>
    <p:sldId id="256" r:id="rId2"/>
    <p:sldId id="265" r:id="rId3"/>
    <p:sldId id="257" r:id="rId4"/>
    <p:sldId id="291" r:id="rId5"/>
    <p:sldId id="264" r:id="rId6"/>
    <p:sldId id="290" r:id="rId7"/>
    <p:sldId id="289" r:id="rId8"/>
    <p:sldId id="295" r:id="rId9"/>
    <p:sldId id="285" r:id="rId10"/>
    <p:sldId id="286" r:id="rId11"/>
    <p:sldId id="293" r:id="rId12"/>
    <p:sldId id="267" r:id="rId13"/>
    <p:sldId id="294" r:id="rId14"/>
    <p:sldId id="270" r:id="rId15"/>
    <p:sldId id="275" r:id="rId16"/>
    <p:sldId id="276" r:id="rId17"/>
    <p:sldId id="277" r:id="rId18"/>
    <p:sldId id="281" r:id="rId19"/>
    <p:sldId id="282" r:id="rId20"/>
    <p:sldId id="278" r:id="rId21"/>
    <p:sldId id="288" r:id="rId22"/>
    <p:sldId id="292" r:id="rId23"/>
    <p:sldId id="284" r:id="rId24"/>
    <p:sldId id="29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4C7897-D6E0-4E18-8C71-008A0CB60990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B2F23E-1C5E-4400-9120-81C00D34DCC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451F5-8020-4B3D-8F01-6E96F6EF3E0D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3472A-64F9-4E7C-92E4-749B3D25855A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881C1-3A8D-49E9-A8BB-E947A4CF22E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39333-D9E2-401C-AA98-99CE28D8F90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23E7D-CD41-4DD7-9CA6-C95E7151665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6B424-5126-47AA-BE96-63C06284367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04F79-1D2E-4407-89CF-A2800017282D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CA693-2F64-4E76-AE56-B9955420202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F3A8-2BB7-4B37-B2D5-BC815718D3D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3E9B-6E1D-47C5-A047-3B5E63E2A69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796FD-D912-4B98-9D78-ACF2DC037D84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9807-7AA7-4BEA-ABD4-F6E3F728DDC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AC44-CA68-4BDE-B340-083D5CB199D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B741-65D5-4312-8244-5CB61BC45A2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E587B-CCEE-4C1D-89BE-576397283F67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A39E-D01C-4DFF-BAEB-47ECA33496A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F0AE-2AD4-4A5A-9C46-3DFEEB6A6F9D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24F4B-F7FC-429F-B955-4A997208440D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56650-CBFF-4DB9-872C-0C16661DBFD7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D5B6B-E671-4668-8A53-88A20C2BF32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06267-ED74-44FE-AB0E-914875E74451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B607-7F3C-4F7B-AE53-3248C069525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552D2A41-72A8-4381-AC3D-0FBC0E7192A7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45A9D864-65E7-457F-960A-4DC191C9CED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EB5ur5S-O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1125538"/>
            <a:ext cx="7991475" cy="1008062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sz="4400" dirty="0" smtClean="0">
                <a:solidFill>
                  <a:srgbClr val="FF6600"/>
                </a:solidFill>
                <a:latin typeface="Lucida Handwriting" pitchFamily="66" charset="0"/>
              </a:rPr>
              <a:t>Challenging Gender</a:t>
            </a:r>
            <a:br>
              <a:rPr lang="en-IE" sz="4400" dirty="0" smtClean="0">
                <a:solidFill>
                  <a:srgbClr val="FF6600"/>
                </a:solidFill>
                <a:latin typeface="Lucida Handwriting" pitchFamily="66" charset="0"/>
              </a:rPr>
            </a:br>
            <a:r>
              <a:rPr lang="en-IE" sz="4400" dirty="0" smtClean="0">
                <a:solidFill>
                  <a:srgbClr val="FF6600"/>
                </a:solidFill>
                <a:latin typeface="Lucida Handwriting" pitchFamily="66" charset="0"/>
              </a:rPr>
              <a:t>Stereotypes</a:t>
            </a:r>
            <a:endParaRPr lang="en-IE" sz="4400" dirty="0">
              <a:solidFill>
                <a:srgbClr val="FF6600"/>
              </a:solidFill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913" y="5084763"/>
            <a:ext cx="2303462" cy="9366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IE" sz="3200" dirty="0" smtClean="0"/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IE" sz="4100" dirty="0"/>
          </a:p>
        </p:txBody>
      </p:sp>
      <p:pic>
        <p:nvPicPr>
          <p:cNvPr id="14339" name="Picture 4" descr="reverse-gender-stereotyp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73238"/>
            <a:ext cx="33829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789113" y="363696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Palatino Linotype" pitchFamily="18" charset="0"/>
            </a:endParaRP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2055813" y="3498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Palatino Linotype" pitchFamily="18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192213" y="3194050"/>
            <a:ext cx="22796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IE" sz="4100">
                <a:solidFill>
                  <a:srgbClr val="898989"/>
                </a:solidFill>
                <a:latin typeface="Century Gothic" pitchFamily="34" charset="0"/>
              </a:rPr>
              <a:t>Lesson 2</a:t>
            </a:r>
          </a:p>
        </p:txBody>
      </p:sp>
      <p:pic>
        <p:nvPicPr>
          <p:cNvPr id="14343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941888"/>
            <a:ext cx="8731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868863"/>
            <a:ext cx="1081088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4518025" y="3382963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Palatino Linotype" pitchFamily="18" charset="0"/>
            </a:endParaRPr>
          </a:p>
        </p:txBody>
      </p:sp>
      <p:pic>
        <p:nvPicPr>
          <p:cNvPr id="22530" name="Picture 5" descr="man-should-be-brav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836613"/>
            <a:ext cx="3455987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parenting.23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376363"/>
            <a:ext cx="3240087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Emer\Documents\plan\Resources\Pictures\woman driv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484313"/>
            <a:ext cx="4175125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C:\Users\Emer\Documents\plan\Resources\Pictures\you mean a woman can open 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84313"/>
            <a:ext cx="58324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26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Changing Gender Stereotypes 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IE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268538" y="1700213"/>
            <a:ext cx="4949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4800" b="1" i="1">
                <a:solidFill>
                  <a:srgbClr val="FF0000"/>
                </a:solidFill>
                <a:latin typeface="Palatino Linotype" pitchFamily="18" charset="0"/>
              </a:rPr>
              <a:t>Some men choose to work at home and make dinner for their family.</a:t>
            </a:r>
            <a:endParaRPr lang="en-IE" sz="480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76375" y="2420938"/>
            <a:ext cx="65516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44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IE" sz="5400" b="1" i="1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Some women do not </a:t>
            </a:r>
          </a:p>
          <a:p>
            <a:pPr algn="ctr"/>
            <a:r>
              <a:rPr lang="en-IE" sz="5400" b="1" i="1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like housework.</a:t>
            </a:r>
            <a:endParaRPr lang="en-IE" sz="5400">
              <a:solidFill>
                <a:srgbClr val="800000"/>
              </a:solidFill>
              <a:latin typeface="Palatino Linotype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95513" y="1628775"/>
            <a:ext cx="47529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4400" b="1" i="1">
                <a:solidFill>
                  <a:srgbClr val="008000"/>
                </a:solidFill>
                <a:latin typeface="Palatino Linotype" pitchFamily="18" charset="0"/>
              </a:rPr>
              <a:t>Families can work together to share the housework.</a:t>
            </a:r>
            <a:endParaRPr lang="en-IE" sz="4400">
              <a:solidFill>
                <a:srgbClr val="008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95513" y="1557338"/>
            <a:ext cx="4608512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E" sz="4800" b="1" i="1">
                <a:solidFill>
                  <a:srgbClr val="3366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Girls do not have to wear pink if they don’t want to.</a:t>
            </a:r>
            <a:endParaRPr lang="en-IE" sz="4800">
              <a:solidFill>
                <a:srgbClr val="3366FF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00113" y="2133600"/>
            <a:ext cx="767080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E" sz="5400" b="1" i="1">
                <a:solidFill>
                  <a:srgbClr val="66006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It is OK for boys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E" sz="5400" b="1" i="1">
                <a:solidFill>
                  <a:srgbClr val="66006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to cry</a:t>
            </a:r>
            <a:r>
              <a:rPr lang="en-IE" sz="54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IE" sz="5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sz="4400" dirty="0"/>
              <a:t>In this lesson we are going to…</a:t>
            </a:r>
            <a:r>
              <a:rPr lang="en-IE" sz="4400" dirty="0" smtClean="0"/>
              <a:t>.</a:t>
            </a:r>
            <a:endParaRPr lang="en-IE" sz="44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IE" smtClean="0"/>
          </a:p>
          <a:p>
            <a:pPr eaLnBrk="1" hangingPunct="1"/>
            <a:r>
              <a:rPr lang="en-IE" smtClean="0"/>
              <a:t>Look at and think about gender stereotype statements</a:t>
            </a:r>
          </a:p>
          <a:p>
            <a:pPr eaLnBrk="1" hangingPunct="1"/>
            <a:endParaRPr lang="en-IE" smtClean="0"/>
          </a:p>
          <a:p>
            <a:pPr eaLnBrk="1" hangingPunct="1"/>
            <a:r>
              <a:rPr lang="en-IE" smtClean="0"/>
              <a:t>Look at and analyse gender stereotype pictures</a:t>
            </a:r>
            <a:endParaRPr lang="en-IE" b="1" u="sng" smtClean="0"/>
          </a:p>
          <a:p>
            <a:pPr eaLnBrk="1" hangingPunct="1"/>
            <a:endParaRPr lang="en-IE" b="1" u="sng" smtClean="0"/>
          </a:p>
          <a:p>
            <a:pPr eaLnBrk="1" hangingPunct="1"/>
            <a:r>
              <a:rPr lang="en-GB" smtClean="0"/>
              <a:t>Write statements and draw images that challenge gender stereotypes</a:t>
            </a:r>
            <a:endParaRPr lang="en-IE" b="1" u="sng" smtClean="0"/>
          </a:p>
          <a:p>
            <a:pPr eaLnBrk="1" hangingPunct="1"/>
            <a:endParaRPr lang="en-I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18487" cy="20605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I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gender stereotype?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E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challenge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or change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gender </a:t>
            </a:r>
            <a:r>
              <a:rPr lang="en-IE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IE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tereotypes?</a:t>
            </a:r>
            <a:endParaRPr lang="en-IE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11255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3794" name="Content Placeholder 5" descr="552419-sundaymag-stereotypes.jpg"/>
          <p:cNvPicPr>
            <a:picLocks noGrp="1" noChangeAspect="1"/>
          </p:cNvPicPr>
          <p:nvPr>
            <p:ph idx="1"/>
          </p:nvPr>
        </p:nvPicPr>
        <p:blipFill>
          <a:blip r:embed="rId2"/>
          <a:srcRect t="1164" b="1164"/>
          <a:stretch>
            <a:fillRect/>
          </a:stretch>
        </p:blipFill>
        <p:spPr>
          <a:xfrm>
            <a:off x="3419475" y="1125538"/>
            <a:ext cx="5106988" cy="2808287"/>
          </a:xfrm>
        </p:spPr>
      </p:pic>
      <p:pic>
        <p:nvPicPr>
          <p:cNvPr id="33795" name="Picture 7" descr="Nagham-pulls-the-plug-on-gender-stereotyp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692150"/>
            <a:ext cx="3154363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9" descr="zach sewin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860800"/>
            <a:ext cx="4148138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413"/>
            <a:ext cx="8291512" cy="1368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How girls in Pakistan challenge gender stereotypes… </a:t>
            </a:r>
            <a:endParaRPr lang="en-US" sz="4400" dirty="0"/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827088" y="2492375"/>
            <a:ext cx="7632700" cy="36337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smtClean="0"/>
          </a:p>
          <a:p>
            <a:pPr marL="0" indent="0" eaLnBrk="1" hangingPunct="1">
              <a:buFont typeface="Arial" charset="0"/>
              <a:buNone/>
            </a:pPr>
            <a:endParaRPr lang="en-US" smtClean="0"/>
          </a:p>
          <a:p>
            <a:pPr marL="0" indent="0" eaLnBrk="1" hangingPunct="1">
              <a:buFont typeface="Arial" charset="0"/>
              <a:buNone/>
            </a:pPr>
            <a:r>
              <a:rPr lang="en-US" smtClean="0"/>
              <a:t>Pakistan’s first female football club breaks down cultural barriers (UNICEF Pakistan)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IE" smtClean="0">
                <a:hlinkClick r:id="rId2"/>
              </a:rPr>
              <a:t>(VIDEO)</a:t>
            </a:r>
            <a:endParaRPr lang="en-IE" smtClean="0"/>
          </a:p>
          <a:p>
            <a:pPr marL="0" indent="0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Extension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n-GB" smtClean="0"/>
              <a:t> </a:t>
            </a:r>
            <a:endParaRPr lang="en-US" smtClean="0"/>
          </a:p>
          <a:p>
            <a:pPr marL="0" indent="0" eaLnBrk="1" hangingPunct="1"/>
            <a:r>
              <a:rPr lang="en-GB" smtClean="0"/>
              <a:t> Whole class / whole school campaign on avoiding gender stereotypes in our displays, teaching and class work.</a:t>
            </a:r>
            <a:endParaRPr lang="en-US" smtClean="0"/>
          </a:p>
          <a:p>
            <a:pPr marL="0" indent="0" eaLnBrk="1" hangingPunct="1">
              <a:buFont typeface="Arial" charset="0"/>
              <a:buNone/>
            </a:pPr>
            <a:r>
              <a:rPr lang="en-GB" smtClean="0"/>
              <a:t> </a:t>
            </a:r>
            <a:endParaRPr lang="en-US" smtClean="0"/>
          </a:p>
          <a:p>
            <a:pPr marL="0" indent="0" eaLnBrk="1" hangingPunct="1"/>
            <a:r>
              <a:rPr lang="en-GB" smtClean="0"/>
              <a:t> Children create a class display of collected images of people who break gender stereotypes (ex: Katie Taylor, boxer; Jamie Bell, dancer, Mary Mc Aleese, president etc.)</a:t>
            </a:r>
            <a:endParaRPr lang="en-US" smtClean="0"/>
          </a:p>
          <a:p>
            <a:pPr marL="0" indent="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908050"/>
            <a:ext cx="8424863" cy="52181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IE" sz="2800" i="1" smtClean="0">
                <a:solidFill>
                  <a:schemeClr val="tx1"/>
                </a:solidFill>
              </a:rPr>
              <a:t>A </a:t>
            </a:r>
            <a:r>
              <a:rPr lang="en-IE" sz="2800" b="1" i="1" smtClean="0">
                <a:solidFill>
                  <a:schemeClr val="hlink"/>
                </a:solidFill>
              </a:rPr>
              <a:t>stereotype</a:t>
            </a:r>
            <a:r>
              <a:rPr lang="en-IE" sz="2800" i="1" smtClean="0">
                <a:solidFill>
                  <a:schemeClr val="tx1"/>
                </a:solidFill>
              </a:rPr>
              <a:t> is a belief or opinion, often negative but not always, about a whole group or category of people, such as ‘the Irish are...’ or ‘Americans are…’ </a:t>
            </a:r>
          </a:p>
          <a:p>
            <a:pPr>
              <a:buFont typeface="Arial" charset="0"/>
              <a:buNone/>
            </a:pPr>
            <a:endParaRPr lang="en-IE" sz="2800" i="1" smtClean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IE" sz="2800" i="1" smtClean="0">
                <a:solidFill>
                  <a:schemeClr val="tx1"/>
                </a:solidFill>
              </a:rPr>
              <a:t>A </a:t>
            </a:r>
            <a:r>
              <a:rPr lang="en-IE" sz="2800" b="1" i="1" smtClean="0">
                <a:solidFill>
                  <a:schemeClr val="hlink"/>
                </a:solidFill>
              </a:rPr>
              <a:t>gender stereotype</a:t>
            </a:r>
            <a:r>
              <a:rPr lang="en-IE" sz="2800" i="1" smtClean="0">
                <a:solidFill>
                  <a:schemeClr val="tx1"/>
                </a:solidFill>
              </a:rPr>
              <a:t> is an assumption about a person because they are male or female. Gender stereotyping contributes to gender inequality because what we believe about men and women influences how we act towards them.</a:t>
            </a:r>
            <a:r>
              <a:rPr lang="en-US" sz="3200" smtClean="0">
                <a:solidFill>
                  <a:schemeClr val="tx1"/>
                </a:solidFill>
              </a:rPr>
              <a:t> 					</a:t>
            </a:r>
            <a:r>
              <a:rPr lang="en-US" sz="2000" smtClean="0">
                <a:solidFill>
                  <a:schemeClr val="tx1"/>
                </a:solidFill>
                <a:latin typeface="Arial" charset="0"/>
                <a:cs typeface="Arial" charset="0"/>
                <a:hlinkClick r:id="rId2" action="ppaction://hlinksldjump"/>
              </a:rPr>
              <a:t>►back</a:t>
            </a:r>
            <a:endParaRPr lang="en-US" sz="32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1258888" y="1381125"/>
            <a:ext cx="6192837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IE" sz="800">
              <a:solidFill>
                <a:srgbClr val="000000"/>
              </a:solidFill>
              <a:latin typeface="Lucida Handwriting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IE" sz="4800">
              <a:solidFill>
                <a:srgbClr val="000000"/>
              </a:solidFill>
              <a:latin typeface="Lucida Handwriting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IE" sz="4800">
              <a:solidFill>
                <a:srgbClr val="000000"/>
              </a:solidFill>
              <a:latin typeface="Lucida Handwriting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64344" y="2708920"/>
            <a:ext cx="5624857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"/>
                <a:cs typeface="Baskerville"/>
              </a:rPr>
              <a:t>Boys never cry.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611188" y="2205038"/>
            <a:ext cx="7993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008000"/>
                </a:solidFill>
                <a:latin typeface="Palatino Linotype" pitchFamily="18" charset="0"/>
              </a:rPr>
              <a:t>Girls do not wear</a:t>
            </a:r>
          </a:p>
          <a:p>
            <a:pPr algn="ctr"/>
            <a:r>
              <a:rPr lang="en-US" sz="5400" b="1">
                <a:solidFill>
                  <a:srgbClr val="008000"/>
                </a:solidFill>
                <a:latin typeface="Palatino Linotype" pitchFamily="18" charset="0"/>
              </a:rPr>
              <a:t> trousers.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80" y="1412777"/>
            <a:ext cx="5976664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/>
              <a:solidFill>
                <a:srgbClr val="00009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/>
                <a:solidFill>
                  <a:srgbClr val="000090"/>
                </a:solidFill>
                <a:latin typeface="+mn-lt"/>
              </a:rPr>
              <a:t>In America all boys love baseball.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539750" y="1196975"/>
            <a:ext cx="7920038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400">
              <a:solidFill>
                <a:srgbClr val="FF6600"/>
              </a:solidFill>
              <a:latin typeface="Apple Casual"/>
              <a:ea typeface="Apple Casual"/>
              <a:cs typeface="Apple Casual"/>
            </a:endParaRPr>
          </a:p>
          <a:p>
            <a:pPr algn="ctr"/>
            <a:r>
              <a:rPr lang="en-US" sz="4400" b="1">
                <a:solidFill>
                  <a:srgbClr val="FF6600"/>
                </a:solidFill>
                <a:latin typeface="Apple Casual"/>
                <a:ea typeface="Apple Casual"/>
                <a:cs typeface="Apple Casual"/>
              </a:rPr>
              <a:t>In Nigeria girls do not</a:t>
            </a:r>
          </a:p>
          <a:p>
            <a:pPr algn="ctr"/>
            <a:r>
              <a:rPr lang="en-US" sz="4400" b="1">
                <a:solidFill>
                  <a:srgbClr val="FF6600"/>
                </a:solidFill>
                <a:latin typeface="Apple Casual"/>
                <a:ea typeface="Apple Casual"/>
                <a:cs typeface="Apple Casual"/>
              </a:rPr>
              <a:t>need to go to school; </a:t>
            </a:r>
          </a:p>
          <a:p>
            <a:pPr algn="ctr"/>
            <a:r>
              <a:rPr lang="en-US" sz="4400" b="1">
                <a:solidFill>
                  <a:srgbClr val="FF6600"/>
                </a:solidFill>
                <a:latin typeface="Apple Casual"/>
                <a:ea typeface="Apple Casual"/>
                <a:cs typeface="Apple Casual"/>
              </a:rPr>
              <a:t>their husbands and fathers </a:t>
            </a:r>
          </a:p>
          <a:p>
            <a:pPr algn="ctr"/>
            <a:r>
              <a:rPr lang="en-US" sz="4400" b="1">
                <a:solidFill>
                  <a:srgbClr val="FF6600"/>
                </a:solidFill>
                <a:latin typeface="Apple Casual"/>
                <a:ea typeface="Apple Casual"/>
                <a:cs typeface="Apple Casual"/>
              </a:rPr>
              <a:t>will look after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468313" y="2636838"/>
            <a:ext cx="83327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660066"/>
                </a:solidFill>
                <a:latin typeface="Palatino Linotype" pitchFamily="18" charset="0"/>
              </a:rPr>
              <a:t>All girls love pink.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IE" smtClean="0">
                <a:effectLst/>
              </a:rPr>
              <a:t>Definition</a:t>
            </a:r>
            <a:endParaRPr lang="en-US" smtClean="0">
              <a:effectLst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en-IE" smtClean="0"/>
          </a:p>
          <a:p>
            <a:pPr algn="ctr">
              <a:buFont typeface="Arial" charset="0"/>
              <a:buNone/>
            </a:pPr>
            <a:endParaRPr lang="en-IE" smtClean="0"/>
          </a:p>
          <a:p>
            <a:pPr algn="ctr">
              <a:buFont typeface="Arial" charset="0"/>
              <a:buNone/>
            </a:pPr>
            <a:endParaRPr lang="en-IE" sz="3600" b="1" smtClean="0"/>
          </a:p>
          <a:p>
            <a:pPr algn="ctr">
              <a:buFont typeface="Arial" charset="0"/>
              <a:buNone/>
            </a:pPr>
            <a:r>
              <a:rPr lang="en-IE" sz="3600" b="1" smtClean="0"/>
              <a:t>What is a gender stereotype?</a:t>
            </a:r>
          </a:p>
          <a:p>
            <a:pPr algn="ctr">
              <a:buFont typeface="Arial" charset="0"/>
              <a:buNone/>
            </a:pPr>
            <a:endParaRPr lang="en-IE" sz="1800" smtClean="0"/>
          </a:p>
          <a:p>
            <a:pPr algn="ctr">
              <a:buFont typeface="Arial" charset="0"/>
              <a:buNone/>
            </a:pPr>
            <a:r>
              <a:rPr lang="en-IE" sz="1800" smtClean="0">
                <a:hlinkClick r:id="rId2" action="ppaction://hlinksldjump"/>
              </a:rPr>
              <a:t>Click here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woman-serving-dinner-to-family-348kkgett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628775"/>
            <a:ext cx="50673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829</TotalTime>
  <Words>329</Words>
  <Application>Microsoft Macintosh PowerPoint</Application>
  <PresentationFormat>On-screen Show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Challenging Gender Stereotypes</vt:lpstr>
      <vt:lpstr>In this lesson we are going to….</vt:lpstr>
      <vt:lpstr>Slide 3</vt:lpstr>
      <vt:lpstr>Slide 4</vt:lpstr>
      <vt:lpstr>Slide 5</vt:lpstr>
      <vt:lpstr>Slide 6</vt:lpstr>
      <vt:lpstr>Slide 7</vt:lpstr>
      <vt:lpstr>Definition</vt:lpstr>
      <vt:lpstr>Slide 9</vt:lpstr>
      <vt:lpstr>Slide 10</vt:lpstr>
      <vt:lpstr>Slide 11</vt:lpstr>
      <vt:lpstr>Slide 12</vt:lpstr>
      <vt:lpstr>Slide 13</vt:lpstr>
      <vt:lpstr>Changing Gender Stereotypes </vt:lpstr>
      <vt:lpstr>Slide 15</vt:lpstr>
      <vt:lpstr>Slide 16</vt:lpstr>
      <vt:lpstr>Slide 17</vt:lpstr>
      <vt:lpstr>Slide 18</vt:lpstr>
      <vt:lpstr>Slide 19</vt:lpstr>
      <vt:lpstr>What is a gender stereotype?</vt:lpstr>
      <vt:lpstr>Slide 21</vt:lpstr>
      <vt:lpstr>How girls in Pakistan challenge gender stereotypes… </vt:lpstr>
      <vt:lpstr>Extension activities</vt:lpstr>
      <vt:lpstr>Slide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Statements</dc:title>
  <dc:creator>Emer</dc:creator>
  <cp:lastModifiedBy>Fionnuala Ward</cp:lastModifiedBy>
  <cp:revision>46</cp:revision>
  <dcterms:created xsi:type="dcterms:W3CDTF">2012-09-12T12:07:01Z</dcterms:created>
  <dcterms:modified xsi:type="dcterms:W3CDTF">2012-09-12T12:08:16Z</dcterms:modified>
</cp:coreProperties>
</file>